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slides/slide7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6.xml" ContentType="application/vnd.openxmlformats-officedocument.presentationml.slide+xml"/>
  <Override PartName="/ppt/slides/slide24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25.xml" ContentType="application/vnd.openxmlformats-officedocument.presentationml.slide+xml"/>
  <Override PartName="/ppt/slides/slide36.xml" ContentType="application/vnd.openxmlformats-officedocument.presentationml.slide+xml"/>
  <Override PartName="/ppt/slides/slide34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5.xml" ContentType="application/vnd.openxmlformats-officedocument.presentationml.slide+xml"/>
  <Override PartName="/ppt/slides/slide30.xml" ContentType="application/vnd.openxmlformats-officedocument.presentationml.slide+xml"/>
  <Override PartName="/ppt/slides/slide3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theme/theme3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313" r:id="rId2"/>
    <p:sldId id="488" r:id="rId3"/>
    <p:sldId id="470" r:id="rId4"/>
    <p:sldId id="527" r:id="rId5"/>
    <p:sldId id="444" r:id="rId6"/>
    <p:sldId id="492" r:id="rId7"/>
    <p:sldId id="482" r:id="rId8"/>
    <p:sldId id="493" r:id="rId9"/>
    <p:sldId id="484" r:id="rId10"/>
    <p:sldId id="497" r:id="rId11"/>
    <p:sldId id="483" r:id="rId12"/>
    <p:sldId id="494" r:id="rId13"/>
    <p:sldId id="495" r:id="rId14"/>
    <p:sldId id="496" r:id="rId15"/>
    <p:sldId id="530" r:id="rId16"/>
    <p:sldId id="498" r:id="rId17"/>
    <p:sldId id="500" r:id="rId18"/>
    <p:sldId id="528" r:id="rId19"/>
    <p:sldId id="529" r:id="rId20"/>
    <p:sldId id="531" r:id="rId21"/>
    <p:sldId id="521" r:id="rId22"/>
    <p:sldId id="522" r:id="rId23"/>
    <p:sldId id="519" r:id="rId24"/>
    <p:sldId id="524" r:id="rId25"/>
    <p:sldId id="525" r:id="rId26"/>
    <p:sldId id="526" r:id="rId27"/>
    <p:sldId id="533" r:id="rId28"/>
    <p:sldId id="534" r:id="rId29"/>
    <p:sldId id="532" r:id="rId30"/>
    <p:sldId id="503" r:id="rId31"/>
    <p:sldId id="504" r:id="rId32"/>
    <p:sldId id="535" r:id="rId33"/>
    <p:sldId id="505" r:id="rId34"/>
    <p:sldId id="506" r:id="rId35"/>
    <p:sldId id="510" r:id="rId36"/>
    <p:sldId id="512" r:id="rId37"/>
    <p:sldId id="518" r:id="rId38"/>
    <p:sldId id="513" r:id="rId39"/>
    <p:sldId id="514" r:id="rId40"/>
    <p:sldId id="515" r:id="rId41"/>
    <p:sldId id="516" r:id="rId42"/>
    <p:sldId id="517" r:id="rId43"/>
    <p:sldId id="536" r:id="rId44"/>
    <p:sldId id="299" r:id="rId45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CC00FF"/>
    <a:srgbClr val="FFFF66"/>
    <a:srgbClr val="33CC33"/>
    <a:srgbClr val="003399"/>
    <a:srgbClr val="66CCFF"/>
    <a:srgbClr val="33CCFF"/>
    <a:srgbClr val="E58A05"/>
    <a:srgbClr val="FF9900"/>
    <a:srgbClr val="002B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69" autoAdjust="0"/>
    <p:restoredTop sz="94591" autoAdjust="0"/>
  </p:normalViewPr>
  <p:slideViewPr>
    <p:cSldViewPr snapToGrid="0" snapToObjects="1">
      <p:cViewPr varScale="1">
        <p:scale>
          <a:sx n="65" d="100"/>
          <a:sy n="65" d="100"/>
        </p:scale>
        <p:origin x="1100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9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19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55" Type="http://schemas.openxmlformats.org/officeDocument/2006/relationships/customXml" Target="../customXml/item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ustomXml" Target="../customXml/item2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98251A-FDAC-407F-89C6-83CEBE7D6B57}" type="doc">
      <dgm:prSet loTypeId="urn:microsoft.com/office/officeart/2005/8/layout/radial6" loCatId="cycle" qsTypeId="urn:microsoft.com/office/officeart/2005/8/quickstyle/simple2" qsCatId="simple" csTypeId="urn:microsoft.com/office/officeart/2005/8/colors/accent6_1" csCatId="accent6" phldr="1"/>
      <dgm:spPr/>
      <dgm:t>
        <a:bodyPr/>
        <a:lstStyle/>
        <a:p>
          <a:endParaRPr lang="en-ZA"/>
        </a:p>
      </dgm:t>
    </dgm:pt>
    <dgm:pt modelId="{190BE3F9-F465-4107-AD86-6E04301731E8}">
      <dgm:prSet phldrT="[Text]"/>
      <dgm:spPr/>
      <dgm:t>
        <a:bodyPr/>
        <a:lstStyle/>
        <a:p>
          <a:r>
            <a:rPr lang="en-ZA" b="1">
              <a:solidFill>
                <a:srgbClr val="FF0000"/>
              </a:solidFill>
            </a:rPr>
            <a:t>CBTRE </a:t>
          </a:r>
        </a:p>
        <a:p>
          <a:r>
            <a:rPr lang="en-ZA" b="1">
              <a:solidFill>
                <a:srgbClr val="FF0000"/>
              </a:solidFill>
            </a:rPr>
            <a:t>in </a:t>
          </a:r>
        </a:p>
        <a:p>
          <a:r>
            <a:rPr lang="en-ZA" b="1">
              <a:solidFill>
                <a:srgbClr val="FF0000"/>
              </a:solidFill>
            </a:rPr>
            <a:t>SADC</a:t>
          </a:r>
        </a:p>
      </dgm:t>
    </dgm:pt>
    <dgm:pt modelId="{75764283-BACA-44A6-BFBC-549335525990}" type="parTrans" cxnId="{5F6D597F-49C5-45A0-A10B-230AC8B9ACAF}">
      <dgm:prSet/>
      <dgm:spPr/>
      <dgm:t>
        <a:bodyPr/>
        <a:lstStyle/>
        <a:p>
          <a:endParaRPr lang="en-ZA" b="1">
            <a:solidFill>
              <a:srgbClr val="FF0000"/>
            </a:solidFill>
          </a:endParaRPr>
        </a:p>
      </dgm:t>
    </dgm:pt>
    <dgm:pt modelId="{D235E582-A24B-411D-9092-6D38EDA9DD32}" type="sibTrans" cxnId="{5F6D597F-49C5-45A0-A10B-230AC8B9ACAF}">
      <dgm:prSet/>
      <dgm:spPr/>
      <dgm:t>
        <a:bodyPr/>
        <a:lstStyle/>
        <a:p>
          <a:endParaRPr lang="en-ZA" b="1">
            <a:solidFill>
              <a:srgbClr val="FF0000"/>
            </a:solidFill>
          </a:endParaRPr>
        </a:p>
      </dgm:t>
    </dgm:pt>
    <dgm:pt modelId="{D82B974B-75EE-4A27-8CE4-02D83EC7D8F5}">
      <dgm:prSet phldrT="[Text]"/>
      <dgm:spPr/>
      <dgm:t>
        <a:bodyPr/>
        <a:lstStyle/>
        <a:p>
          <a:r>
            <a:rPr lang="en-ZA" b="1">
              <a:solidFill>
                <a:srgbClr val="FF0000"/>
              </a:solidFill>
            </a:rPr>
            <a:t>The Host Communities</a:t>
          </a:r>
        </a:p>
      </dgm:t>
    </dgm:pt>
    <dgm:pt modelId="{E5009F4B-21C7-42EC-98B8-B379E0518741}" type="parTrans" cxnId="{144352A7-4934-4859-8279-407A21C6A600}">
      <dgm:prSet/>
      <dgm:spPr/>
      <dgm:t>
        <a:bodyPr/>
        <a:lstStyle/>
        <a:p>
          <a:endParaRPr lang="en-ZA" b="1">
            <a:solidFill>
              <a:srgbClr val="FF0000"/>
            </a:solidFill>
          </a:endParaRPr>
        </a:p>
      </dgm:t>
    </dgm:pt>
    <dgm:pt modelId="{30671066-FC07-4808-9271-6FF87ADB3E3E}" type="sibTrans" cxnId="{144352A7-4934-4859-8279-407A21C6A600}">
      <dgm:prSet/>
      <dgm:spPr/>
      <dgm:t>
        <a:bodyPr/>
        <a:lstStyle/>
        <a:p>
          <a:endParaRPr lang="en-ZA" b="1">
            <a:solidFill>
              <a:srgbClr val="FF0000"/>
            </a:solidFill>
          </a:endParaRPr>
        </a:p>
      </dgm:t>
    </dgm:pt>
    <dgm:pt modelId="{99201D6E-E254-4E76-9E84-26D5A9F361C0}">
      <dgm:prSet phldrT="[Text]"/>
      <dgm:spPr/>
      <dgm:t>
        <a:bodyPr/>
        <a:lstStyle/>
        <a:p>
          <a:r>
            <a:rPr lang="en-ZA" b="1">
              <a:solidFill>
                <a:srgbClr val="FF0000"/>
              </a:solidFill>
            </a:rPr>
            <a:t>Governmental Bodies</a:t>
          </a:r>
        </a:p>
      </dgm:t>
    </dgm:pt>
    <dgm:pt modelId="{7CD0669C-B4BA-4DF8-9FE0-BFA4182F8990}" type="parTrans" cxnId="{8351DB74-C9BB-4679-B5E1-5BBD16132202}">
      <dgm:prSet/>
      <dgm:spPr/>
      <dgm:t>
        <a:bodyPr/>
        <a:lstStyle/>
        <a:p>
          <a:endParaRPr lang="en-ZA" b="1">
            <a:solidFill>
              <a:srgbClr val="FF0000"/>
            </a:solidFill>
          </a:endParaRPr>
        </a:p>
      </dgm:t>
    </dgm:pt>
    <dgm:pt modelId="{0B397017-AFA7-42B5-B9AF-8387C58D91C4}" type="sibTrans" cxnId="{8351DB74-C9BB-4679-B5E1-5BBD16132202}">
      <dgm:prSet/>
      <dgm:spPr/>
      <dgm:t>
        <a:bodyPr/>
        <a:lstStyle/>
        <a:p>
          <a:endParaRPr lang="en-ZA" b="1">
            <a:solidFill>
              <a:srgbClr val="FF0000"/>
            </a:solidFill>
          </a:endParaRPr>
        </a:p>
      </dgm:t>
    </dgm:pt>
    <dgm:pt modelId="{41A55BF4-9316-4914-A7E8-6B11D9791B28}">
      <dgm:prSet phldrT="[Text]"/>
      <dgm:spPr/>
      <dgm:t>
        <a:bodyPr/>
        <a:lstStyle/>
        <a:p>
          <a:r>
            <a:rPr lang="en-ZA" b="1">
              <a:solidFill>
                <a:srgbClr val="FF0000"/>
              </a:solidFill>
            </a:rPr>
            <a:t>Tourism Industry</a:t>
          </a:r>
        </a:p>
      </dgm:t>
    </dgm:pt>
    <dgm:pt modelId="{0D73B6D3-A895-4BAB-9F2F-F94652B8C76E}" type="parTrans" cxnId="{293BC9D6-8C73-4DCF-8EFF-AB7C311FE6AF}">
      <dgm:prSet/>
      <dgm:spPr/>
      <dgm:t>
        <a:bodyPr/>
        <a:lstStyle/>
        <a:p>
          <a:endParaRPr lang="en-ZA" b="1">
            <a:solidFill>
              <a:srgbClr val="FF0000"/>
            </a:solidFill>
          </a:endParaRPr>
        </a:p>
      </dgm:t>
    </dgm:pt>
    <dgm:pt modelId="{1914BDEA-A4DB-4A4D-AA54-DBCBE7DBA5F0}" type="sibTrans" cxnId="{293BC9D6-8C73-4DCF-8EFF-AB7C311FE6AF}">
      <dgm:prSet/>
      <dgm:spPr/>
      <dgm:t>
        <a:bodyPr/>
        <a:lstStyle/>
        <a:p>
          <a:endParaRPr lang="en-ZA" b="1">
            <a:solidFill>
              <a:srgbClr val="FF0000"/>
            </a:solidFill>
          </a:endParaRPr>
        </a:p>
      </dgm:t>
    </dgm:pt>
    <dgm:pt modelId="{AC60440F-D323-4495-A85B-FAA5B5FB987C}">
      <dgm:prSet phldrT="[Text]"/>
      <dgm:spPr/>
      <dgm:t>
        <a:bodyPr/>
        <a:lstStyle/>
        <a:p>
          <a:r>
            <a:rPr lang="en-ZA" b="1">
              <a:solidFill>
                <a:srgbClr val="FF0000"/>
              </a:solidFill>
            </a:rPr>
            <a:t>Tourists</a:t>
          </a:r>
        </a:p>
      </dgm:t>
    </dgm:pt>
    <dgm:pt modelId="{0508781F-894B-49CD-AAE2-6F180F31F56C}" type="parTrans" cxnId="{2A6CE142-892D-496C-8EAB-118319AD91D2}">
      <dgm:prSet/>
      <dgm:spPr/>
      <dgm:t>
        <a:bodyPr/>
        <a:lstStyle/>
        <a:p>
          <a:endParaRPr lang="en-ZA" b="1">
            <a:solidFill>
              <a:srgbClr val="FF0000"/>
            </a:solidFill>
          </a:endParaRPr>
        </a:p>
      </dgm:t>
    </dgm:pt>
    <dgm:pt modelId="{F35B7DE3-323A-4C4B-860B-BC92DCA6425B}" type="sibTrans" cxnId="{2A6CE142-892D-496C-8EAB-118319AD91D2}">
      <dgm:prSet/>
      <dgm:spPr/>
      <dgm:t>
        <a:bodyPr/>
        <a:lstStyle/>
        <a:p>
          <a:endParaRPr lang="en-ZA" b="1">
            <a:solidFill>
              <a:srgbClr val="FF0000"/>
            </a:solidFill>
          </a:endParaRPr>
        </a:p>
      </dgm:t>
    </dgm:pt>
    <dgm:pt modelId="{07BB058E-F501-40DE-84A7-D94D9E3F844E}">
      <dgm:prSet phldrT="[Text]"/>
      <dgm:spPr/>
      <dgm:t>
        <a:bodyPr/>
        <a:lstStyle/>
        <a:p>
          <a:r>
            <a:rPr lang="en-ZA" b="1">
              <a:solidFill>
                <a:srgbClr val="FF0000"/>
              </a:solidFill>
            </a:rPr>
            <a:t>Voluntary Sector</a:t>
          </a:r>
        </a:p>
      </dgm:t>
    </dgm:pt>
    <dgm:pt modelId="{7B77FFC5-B480-40DD-9517-9027EDB4EB41}" type="parTrans" cxnId="{4111C5C3-392D-4070-8843-51CED33BD0B9}">
      <dgm:prSet/>
      <dgm:spPr/>
      <dgm:t>
        <a:bodyPr/>
        <a:lstStyle/>
        <a:p>
          <a:endParaRPr lang="en-ZA" b="1">
            <a:solidFill>
              <a:srgbClr val="FF0000"/>
            </a:solidFill>
          </a:endParaRPr>
        </a:p>
      </dgm:t>
    </dgm:pt>
    <dgm:pt modelId="{5646442E-4741-43BC-9ECB-CC4D97D964A9}" type="sibTrans" cxnId="{4111C5C3-392D-4070-8843-51CED33BD0B9}">
      <dgm:prSet/>
      <dgm:spPr/>
      <dgm:t>
        <a:bodyPr/>
        <a:lstStyle/>
        <a:p>
          <a:endParaRPr lang="en-ZA" b="1">
            <a:solidFill>
              <a:srgbClr val="FF0000"/>
            </a:solidFill>
          </a:endParaRPr>
        </a:p>
      </dgm:t>
    </dgm:pt>
    <dgm:pt modelId="{5F5A5C32-DEFD-46D3-BA79-9AC7AA46B9EF}">
      <dgm:prSet phldrT="[Text]"/>
      <dgm:spPr/>
      <dgm:t>
        <a:bodyPr/>
        <a:lstStyle/>
        <a:p>
          <a:r>
            <a:rPr lang="en-ZA" b="1">
              <a:solidFill>
                <a:srgbClr val="FF0000"/>
              </a:solidFill>
            </a:rPr>
            <a:t>Experts</a:t>
          </a:r>
        </a:p>
      </dgm:t>
    </dgm:pt>
    <dgm:pt modelId="{0A0AB623-E890-4F89-BDEC-C80B52DADD67}" type="parTrans" cxnId="{9B1D8BDF-AA9F-4311-A505-DB8858709B9C}">
      <dgm:prSet/>
      <dgm:spPr/>
      <dgm:t>
        <a:bodyPr/>
        <a:lstStyle/>
        <a:p>
          <a:endParaRPr lang="en-ZA" b="1">
            <a:solidFill>
              <a:srgbClr val="FF0000"/>
            </a:solidFill>
          </a:endParaRPr>
        </a:p>
      </dgm:t>
    </dgm:pt>
    <dgm:pt modelId="{35747ADF-C328-4FB1-862A-8B75A500F8FF}" type="sibTrans" cxnId="{9B1D8BDF-AA9F-4311-A505-DB8858709B9C}">
      <dgm:prSet/>
      <dgm:spPr/>
      <dgm:t>
        <a:bodyPr/>
        <a:lstStyle/>
        <a:p>
          <a:endParaRPr lang="en-ZA" b="1">
            <a:solidFill>
              <a:srgbClr val="FF0000"/>
            </a:solidFill>
          </a:endParaRPr>
        </a:p>
      </dgm:t>
    </dgm:pt>
    <dgm:pt modelId="{962D2D5C-ADA6-4C09-9870-A269498D848E}">
      <dgm:prSet phldrT="[Text]"/>
      <dgm:spPr/>
      <dgm:t>
        <a:bodyPr/>
        <a:lstStyle/>
        <a:p>
          <a:r>
            <a:rPr lang="en-ZA" b="1">
              <a:solidFill>
                <a:srgbClr val="FF0000"/>
              </a:solidFill>
            </a:rPr>
            <a:t>Pressure Groups</a:t>
          </a:r>
        </a:p>
      </dgm:t>
    </dgm:pt>
    <dgm:pt modelId="{CB83C563-21D5-4AC6-A73D-0508F0014A1B}" type="parTrans" cxnId="{7EC841EE-F329-4488-8587-5952858142FE}">
      <dgm:prSet/>
      <dgm:spPr/>
      <dgm:t>
        <a:bodyPr/>
        <a:lstStyle/>
        <a:p>
          <a:endParaRPr lang="en-ZA" b="1">
            <a:solidFill>
              <a:srgbClr val="FF0000"/>
            </a:solidFill>
          </a:endParaRPr>
        </a:p>
      </dgm:t>
    </dgm:pt>
    <dgm:pt modelId="{8E6953BE-BF9A-4E11-9CB1-D5F5759AA2E5}" type="sibTrans" cxnId="{7EC841EE-F329-4488-8587-5952858142FE}">
      <dgm:prSet/>
      <dgm:spPr/>
      <dgm:t>
        <a:bodyPr/>
        <a:lstStyle/>
        <a:p>
          <a:endParaRPr lang="en-ZA" b="1">
            <a:solidFill>
              <a:srgbClr val="FF0000"/>
            </a:solidFill>
          </a:endParaRPr>
        </a:p>
      </dgm:t>
    </dgm:pt>
    <dgm:pt modelId="{0F7725DC-ED92-49A8-8C88-F3228708B41E}">
      <dgm:prSet phldrT="[Text]"/>
      <dgm:spPr/>
      <dgm:t>
        <a:bodyPr/>
        <a:lstStyle/>
        <a:p>
          <a:r>
            <a:rPr lang="en-ZA" b="1">
              <a:solidFill>
                <a:srgbClr val="FF0000"/>
              </a:solidFill>
            </a:rPr>
            <a:t>Media</a:t>
          </a:r>
        </a:p>
      </dgm:t>
    </dgm:pt>
    <dgm:pt modelId="{1F3F2EB2-8E00-45CB-970A-4064F2DAD1DC}" type="parTrans" cxnId="{D27EB881-0653-4B2C-A83A-EE5D196E3852}">
      <dgm:prSet/>
      <dgm:spPr/>
      <dgm:t>
        <a:bodyPr/>
        <a:lstStyle/>
        <a:p>
          <a:endParaRPr lang="en-ZA" b="1">
            <a:solidFill>
              <a:srgbClr val="FF0000"/>
            </a:solidFill>
          </a:endParaRPr>
        </a:p>
      </dgm:t>
    </dgm:pt>
    <dgm:pt modelId="{28247D9A-72EF-4CF1-8D8D-317EB6DE12ED}" type="sibTrans" cxnId="{D27EB881-0653-4B2C-A83A-EE5D196E3852}">
      <dgm:prSet/>
      <dgm:spPr/>
      <dgm:t>
        <a:bodyPr/>
        <a:lstStyle/>
        <a:p>
          <a:endParaRPr lang="en-ZA" b="1">
            <a:solidFill>
              <a:srgbClr val="FF0000"/>
            </a:solidFill>
          </a:endParaRPr>
        </a:p>
      </dgm:t>
    </dgm:pt>
    <dgm:pt modelId="{0F078DCC-77CB-4C72-9ADC-39655A7E78BC}">
      <dgm:prSet phldrT="[Text]"/>
      <dgm:spPr/>
      <dgm:t>
        <a:bodyPr/>
        <a:lstStyle/>
        <a:p>
          <a:r>
            <a:rPr lang="en-ZA" b="1">
              <a:solidFill>
                <a:srgbClr val="FF0000"/>
              </a:solidFill>
            </a:rPr>
            <a:t>Competitors</a:t>
          </a:r>
        </a:p>
      </dgm:t>
    </dgm:pt>
    <dgm:pt modelId="{7514FD09-2DE9-4023-A5CD-AD541D92FD86}" type="parTrans" cxnId="{1419107E-065A-48E4-93DB-16F1545A4076}">
      <dgm:prSet/>
      <dgm:spPr/>
      <dgm:t>
        <a:bodyPr/>
        <a:lstStyle/>
        <a:p>
          <a:endParaRPr lang="en-ZA" b="1">
            <a:solidFill>
              <a:srgbClr val="FF0000"/>
            </a:solidFill>
          </a:endParaRPr>
        </a:p>
      </dgm:t>
    </dgm:pt>
    <dgm:pt modelId="{23EBD0E8-3C82-4C89-AE52-E2960B0E491F}" type="sibTrans" cxnId="{1419107E-065A-48E4-93DB-16F1545A4076}">
      <dgm:prSet/>
      <dgm:spPr/>
      <dgm:t>
        <a:bodyPr/>
        <a:lstStyle/>
        <a:p>
          <a:endParaRPr lang="en-ZA" b="1">
            <a:solidFill>
              <a:srgbClr val="FF0000"/>
            </a:solidFill>
          </a:endParaRPr>
        </a:p>
      </dgm:t>
    </dgm:pt>
    <dgm:pt modelId="{3268E282-5EEF-46BC-8B59-1508F7713C88}" type="pres">
      <dgm:prSet presAssocID="{4598251A-FDAC-407F-89C6-83CEBE7D6B57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06A52963-5ECD-4486-A837-244D1EC310C4}" type="pres">
      <dgm:prSet presAssocID="{190BE3F9-F465-4107-AD86-6E04301731E8}" presName="centerShape" presStyleLbl="node0" presStyleIdx="0" presStyleCnt="1"/>
      <dgm:spPr/>
      <dgm:t>
        <a:bodyPr/>
        <a:lstStyle/>
        <a:p>
          <a:endParaRPr lang="en-ZA"/>
        </a:p>
      </dgm:t>
    </dgm:pt>
    <dgm:pt modelId="{71B56645-EDE2-4060-9D6E-7CC140131135}" type="pres">
      <dgm:prSet presAssocID="{D82B974B-75EE-4A27-8CE4-02D83EC7D8F5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22A420BC-1F2F-413A-8D9D-19DD3037B774}" type="pres">
      <dgm:prSet presAssocID="{D82B974B-75EE-4A27-8CE4-02D83EC7D8F5}" presName="dummy" presStyleCnt="0"/>
      <dgm:spPr/>
    </dgm:pt>
    <dgm:pt modelId="{7B82729B-EA9F-4F48-A184-A3FFE2382C01}" type="pres">
      <dgm:prSet presAssocID="{30671066-FC07-4808-9271-6FF87ADB3E3E}" presName="sibTrans" presStyleLbl="sibTrans2D1" presStyleIdx="0" presStyleCnt="9"/>
      <dgm:spPr/>
      <dgm:t>
        <a:bodyPr/>
        <a:lstStyle/>
        <a:p>
          <a:endParaRPr lang="en-ZA"/>
        </a:p>
      </dgm:t>
    </dgm:pt>
    <dgm:pt modelId="{769C7ED8-B215-45F1-84FA-A95EC8774A78}" type="pres">
      <dgm:prSet presAssocID="{99201D6E-E254-4E76-9E84-26D5A9F361C0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FCF67FCC-0579-4E70-9516-14A39B071C8F}" type="pres">
      <dgm:prSet presAssocID="{99201D6E-E254-4E76-9E84-26D5A9F361C0}" presName="dummy" presStyleCnt="0"/>
      <dgm:spPr/>
    </dgm:pt>
    <dgm:pt modelId="{4139B861-B689-4F6A-885D-4BD27EDC8FAB}" type="pres">
      <dgm:prSet presAssocID="{0B397017-AFA7-42B5-B9AF-8387C58D91C4}" presName="sibTrans" presStyleLbl="sibTrans2D1" presStyleIdx="1" presStyleCnt="9"/>
      <dgm:spPr/>
      <dgm:t>
        <a:bodyPr/>
        <a:lstStyle/>
        <a:p>
          <a:endParaRPr lang="en-ZA"/>
        </a:p>
      </dgm:t>
    </dgm:pt>
    <dgm:pt modelId="{4BB8FDC8-AE68-4FD9-B15B-D6211442C8A8}" type="pres">
      <dgm:prSet presAssocID="{41A55BF4-9316-4914-A7E8-6B11D9791B28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572351DD-676B-442C-A2B6-319F8DAD5F51}" type="pres">
      <dgm:prSet presAssocID="{41A55BF4-9316-4914-A7E8-6B11D9791B28}" presName="dummy" presStyleCnt="0"/>
      <dgm:spPr/>
    </dgm:pt>
    <dgm:pt modelId="{2E95F3E5-FDAE-403F-84BC-01AF11859B77}" type="pres">
      <dgm:prSet presAssocID="{1914BDEA-A4DB-4A4D-AA54-DBCBE7DBA5F0}" presName="sibTrans" presStyleLbl="sibTrans2D1" presStyleIdx="2" presStyleCnt="9"/>
      <dgm:spPr/>
      <dgm:t>
        <a:bodyPr/>
        <a:lstStyle/>
        <a:p>
          <a:endParaRPr lang="en-ZA"/>
        </a:p>
      </dgm:t>
    </dgm:pt>
    <dgm:pt modelId="{3DAC7A96-E827-4D9D-B918-C042E593707F}" type="pres">
      <dgm:prSet presAssocID="{AC60440F-D323-4495-A85B-FAA5B5FB987C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87D269CF-12E4-48C1-AE16-B20C8DFB8589}" type="pres">
      <dgm:prSet presAssocID="{AC60440F-D323-4495-A85B-FAA5B5FB987C}" presName="dummy" presStyleCnt="0"/>
      <dgm:spPr/>
    </dgm:pt>
    <dgm:pt modelId="{193A98AA-9AE7-4FE1-97F0-CAA59DC2D548}" type="pres">
      <dgm:prSet presAssocID="{F35B7DE3-323A-4C4B-860B-BC92DCA6425B}" presName="sibTrans" presStyleLbl="sibTrans2D1" presStyleIdx="3" presStyleCnt="9"/>
      <dgm:spPr/>
      <dgm:t>
        <a:bodyPr/>
        <a:lstStyle/>
        <a:p>
          <a:endParaRPr lang="en-ZA"/>
        </a:p>
      </dgm:t>
    </dgm:pt>
    <dgm:pt modelId="{F8CEEBA9-5DD8-45C2-AF35-813C0800B9E6}" type="pres">
      <dgm:prSet presAssocID="{07BB058E-F501-40DE-84A7-D94D9E3F844E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CFDBFB2C-BCB2-4212-BFD2-5B2FBA1DAF9F}" type="pres">
      <dgm:prSet presAssocID="{07BB058E-F501-40DE-84A7-D94D9E3F844E}" presName="dummy" presStyleCnt="0"/>
      <dgm:spPr/>
    </dgm:pt>
    <dgm:pt modelId="{75A11243-78A7-4D02-BE62-2FA7A79AF952}" type="pres">
      <dgm:prSet presAssocID="{5646442E-4741-43BC-9ECB-CC4D97D964A9}" presName="sibTrans" presStyleLbl="sibTrans2D1" presStyleIdx="4" presStyleCnt="9"/>
      <dgm:spPr/>
      <dgm:t>
        <a:bodyPr/>
        <a:lstStyle/>
        <a:p>
          <a:endParaRPr lang="en-ZA"/>
        </a:p>
      </dgm:t>
    </dgm:pt>
    <dgm:pt modelId="{75B73369-3A7C-4915-B926-0DAAA94D9632}" type="pres">
      <dgm:prSet presAssocID="{5F5A5C32-DEFD-46D3-BA79-9AC7AA46B9EF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AA22816F-159B-477C-896E-B1A535C5F3DE}" type="pres">
      <dgm:prSet presAssocID="{5F5A5C32-DEFD-46D3-BA79-9AC7AA46B9EF}" presName="dummy" presStyleCnt="0"/>
      <dgm:spPr/>
    </dgm:pt>
    <dgm:pt modelId="{9955B534-3AE3-43BF-B6C9-E522A59F0CC7}" type="pres">
      <dgm:prSet presAssocID="{35747ADF-C328-4FB1-862A-8B75A500F8FF}" presName="sibTrans" presStyleLbl="sibTrans2D1" presStyleIdx="5" presStyleCnt="9"/>
      <dgm:spPr/>
      <dgm:t>
        <a:bodyPr/>
        <a:lstStyle/>
        <a:p>
          <a:endParaRPr lang="en-ZA"/>
        </a:p>
      </dgm:t>
    </dgm:pt>
    <dgm:pt modelId="{3D6B7B00-C3B8-426B-B690-29BC97396831}" type="pres">
      <dgm:prSet presAssocID="{962D2D5C-ADA6-4C09-9870-A269498D848E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2EAB26F2-50BF-4DBF-8120-C4E9155C83AF}" type="pres">
      <dgm:prSet presAssocID="{962D2D5C-ADA6-4C09-9870-A269498D848E}" presName="dummy" presStyleCnt="0"/>
      <dgm:spPr/>
    </dgm:pt>
    <dgm:pt modelId="{7CD2032A-3AEE-4422-8D8D-AE793BC9B2E0}" type="pres">
      <dgm:prSet presAssocID="{8E6953BE-BF9A-4E11-9CB1-D5F5759AA2E5}" presName="sibTrans" presStyleLbl="sibTrans2D1" presStyleIdx="6" presStyleCnt="9"/>
      <dgm:spPr/>
      <dgm:t>
        <a:bodyPr/>
        <a:lstStyle/>
        <a:p>
          <a:endParaRPr lang="en-ZA"/>
        </a:p>
      </dgm:t>
    </dgm:pt>
    <dgm:pt modelId="{FDEC1AFB-F004-4183-8EA5-CAA85E788F76}" type="pres">
      <dgm:prSet presAssocID="{0F7725DC-ED92-49A8-8C88-F3228708B41E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B7926FB2-6864-45C4-B949-A39DBD6CBD6F}" type="pres">
      <dgm:prSet presAssocID="{0F7725DC-ED92-49A8-8C88-F3228708B41E}" presName="dummy" presStyleCnt="0"/>
      <dgm:spPr/>
    </dgm:pt>
    <dgm:pt modelId="{D626C786-1D07-450F-ADE7-BC1C27A6ACF8}" type="pres">
      <dgm:prSet presAssocID="{28247D9A-72EF-4CF1-8D8D-317EB6DE12ED}" presName="sibTrans" presStyleLbl="sibTrans2D1" presStyleIdx="7" presStyleCnt="9"/>
      <dgm:spPr/>
      <dgm:t>
        <a:bodyPr/>
        <a:lstStyle/>
        <a:p>
          <a:endParaRPr lang="en-ZA"/>
        </a:p>
      </dgm:t>
    </dgm:pt>
    <dgm:pt modelId="{1DF3513D-E27A-4125-B57D-3ADB7D29379A}" type="pres">
      <dgm:prSet presAssocID="{0F078DCC-77CB-4C72-9ADC-39655A7E78BC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B859A274-B09E-4BD9-8970-B397C33FC29C}" type="pres">
      <dgm:prSet presAssocID="{0F078DCC-77CB-4C72-9ADC-39655A7E78BC}" presName="dummy" presStyleCnt="0"/>
      <dgm:spPr/>
    </dgm:pt>
    <dgm:pt modelId="{58F54DE7-032F-4BA1-9BC4-3F121BD0CC67}" type="pres">
      <dgm:prSet presAssocID="{23EBD0E8-3C82-4C89-AE52-E2960B0E491F}" presName="sibTrans" presStyleLbl="sibTrans2D1" presStyleIdx="8" presStyleCnt="9"/>
      <dgm:spPr/>
      <dgm:t>
        <a:bodyPr/>
        <a:lstStyle/>
        <a:p>
          <a:endParaRPr lang="en-ZA"/>
        </a:p>
      </dgm:t>
    </dgm:pt>
  </dgm:ptLst>
  <dgm:cxnLst>
    <dgm:cxn modelId="{4111C5C3-392D-4070-8843-51CED33BD0B9}" srcId="{190BE3F9-F465-4107-AD86-6E04301731E8}" destId="{07BB058E-F501-40DE-84A7-D94D9E3F844E}" srcOrd="4" destOrd="0" parTransId="{7B77FFC5-B480-40DD-9517-9027EDB4EB41}" sibTransId="{5646442E-4741-43BC-9ECB-CC4D97D964A9}"/>
    <dgm:cxn modelId="{2A6CE142-892D-496C-8EAB-118319AD91D2}" srcId="{190BE3F9-F465-4107-AD86-6E04301731E8}" destId="{AC60440F-D323-4495-A85B-FAA5B5FB987C}" srcOrd="3" destOrd="0" parTransId="{0508781F-894B-49CD-AAE2-6F180F31F56C}" sibTransId="{F35B7DE3-323A-4C4B-860B-BC92DCA6425B}"/>
    <dgm:cxn modelId="{8351DB74-C9BB-4679-B5E1-5BBD16132202}" srcId="{190BE3F9-F465-4107-AD86-6E04301731E8}" destId="{99201D6E-E254-4E76-9E84-26D5A9F361C0}" srcOrd="1" destOrd="0" parTransId="{7CD0669C-B4BA-4DF8-9FE0-BFA4182F8990}" sibTransId="{0B397017-AFA7-42B5-B9AF-8387C58D91C4}"/>
    <dgm:cxn modelId="{F55C7373-E6AE-4C29-BDC6-707398751D12}" type="presOf" srcId="{0B397017-AFA7-42B5-B9AF-8387C58D91C4}" destId="{4139B861-B689-4F6A-885D-4BD27EDC8FAB}" srcOrd="0" destOrd="0" presId="urn:microsoft.com/office/officeart/2005/8/layout/radial6"/>
    <dgm:cxn modelId="{75BE5F8B-5696-4535-8913-32E7A5FE73F4}" type="presOf" srcId="{8E6953BE-BF9A-4E11-9CB1-D5F5759AA2E5}" destId="{7CD2032A-3AEE-4422-8D8D-AE793BC9B2E0}" srcOrd="0" destOrd="0" presId="urn:microsoft.com/office/officeart/2005/8/layout/radial6"/>
    <dgm:cxn modelId="{1419107E-065A-48E4-93DB-16F1545A4076}" srcId="{190BE3F9-F465-4107-AD86-6E04301731E8}" destId="{0F078DCC-77CB-4C72-9ADC-39655A7E78BC}" srcOrd="8" destOrd="0" parTransId="{7514FD09-2DE9-4023-A5CD-AD541D92FD86}" sibTransId="{23EBD0E8-3C82-4C89-AE52-E2960B0E491F}"/>
    <dgm:cxn modelId="{151B9B60-5EB8-4BE3-84A0-C3D9C9AD73AB}" type="presOf" srcId="{0F078DCC-77CB-4C72-9ADC-39655A7E78BC}" destId="{1DF3513D-E27A-4125-B57D-3ADB7D29379A}" srcOrd="0" destOrd="0" presId="urn:microsoft.com/office/officeart/2005/8/layout/radial6"/>
    <dgm:cxn modelId="{979563B1-DCB3-4F58-BE06-3A22BE8751B1}" type="presOf" srcId="{5646442E-4741-43BC-9ECB-CC4D97D964A9}" destId="{75A11243-78A7-4D02-BE62-2FA7A79AF952}" srcOrd="0" destOrd="0" presId="urn:microsoft.com/office/officeart/2005/8/layout/radial6"/>
    <dgm:cxn modelId="{F7ED592A-D20D-4322-AEAE-17EA840E55EA}" type="presOf" srcId="{190BE3F9-F465-4107-AD86-6E04301731E8}" destId="{06A52963-5ECD-4486-A837-244D1EC310C4}" srcOrd="0" destOrd="0" presId="urn:microsoft.com/office/officeart/2005/8/layout/radial6"/>
    <dgm:cxn modelId="{515B86C4-7F09-4B25-9294-8FDC6DA923BE}" type="presOf" srcId="{D82B974B-75EE-4A27-8CE4-02D83EC7D8F5}" destId="{71B56645-EDE2-4060-9D6E-7CC140131135}" srcOrd="0" destOrd="0" presId="urn:microsoft.com/office/officeart/2005/8/layout/radial6"/>
    <dgm:cxn modelId="{7EC841EE-F329-4488-8587-5952858142FE}" srcId="{190BE3F9-F465-4107-AD86-6E04301731E8}" destId="{962D2D5C-ADA6-4C09-9870-A269498D848E}" srcOrd="6" destOrd="0" parTransId="{CB83C563-21D5-4AC6-A73D-0508F0014A1B}" sibTransId="{8E6953BE-BF9A-4E11-9CB1-D5F5759AA2E5}"/>
    <dgm:cxn modelId="{5F6D597F-49C5-45A0-A10B-230AC8B9ACAF}" srcId="{4598251A-FDAC-407F-89C6-83CEBE7D6B57}" destId="{190BE3F9-F465-4107-AD86-6E04301731E8}" srcOrd="0" destOrd="0" parTransId="{75764283-BACA-44A6-BFBC-549335525990}" sibTransId="{D235E582-A24B-411D-9092-6D38EDA9DD32}"/>
    <dgm:cxn modelId="{9B1D8BDF-AA9F-4311-A505-DB8858709B9C}" srcId="{190BE3F9-F465-4107-AD86-6E04301731E8}" destId="{5F5A5C32-DEFD-46D3-BA79-9AC7AA46B9EF}" srcOrd="5" destOrd="0" parTransId="{0A0AB623-E890-4F89-BDEC-C80B52DADD67}" sibTransId="{35747ADF-C328-4FB1-862A-8B75A500F8FF}"/>
    <dgm:cxn modelId="{51DCB6CE-5820-4063-A17E-BD4C8C8E0A3B}" type="presOf" srcId="{30671066-FC07-4808-9271-6FF87ADB3E3E}" destId="{7B82729B-EA9F-4F48-A184-A3FFE2382C01}" srcOrd="0" destOrd="0" presId="urn:microsoft.com/office/officeart/2005/8/layout/radial6"/>
    <dgm:cxn modelId="{50C64CC5-56D7-41CC-8F95-B213336D27C6}" type="presOf" srcId="{AC60440F-D323-4495-A85B-FAA5B5FB987C}" destId="{3DAC7A96-E827-4D9D-B918-C042E593707F}" srcOrd="0" destOrd="0" presId="urn:microsoft.com/office/officeart/2005/8/layout/radial6"/>
    <dgm:cxn modelId="{591D1931-0BF9-4A3E-8B7B-146C3B81FBFD}" type="presOf" srcId="{28247D9A-72EF-4CF1-8D8D-317EB6DE12ED}" destId="{D626C786-1D07-450F-ADE7-BC1C27A6ACF8}" srcOrd="0" destOrd="0" presId="urn:microsoft.com/office/officeart/2005/8/layout/radial6"/>
    <dgm:cxn modelId="{293BC9D6-8C73-4DCF-8EFF-AB7C311FE6AF}" srcId="{190BE3F9-F465-4107-AD86-6E04301731E8}" destId="{41A55BF4-9316-4914-A7E8-6B11D9791B28}" srcOrd="2" destOrd="0" parTransId="{0D73B6D3-A895-4BAB-9F2F-F94652B8C76E}" sibTransId="{1914BDEA-A4DB-4A4D-AA54-DBCBE7DBA5F0}"/>
    <dgm:cxn modelId="{D27EB881-0653-4B2C-A83A-EE5D196E3852}" srcId="{190BE3F9-F465-4107-AD86-6E04301731E8}" destId="{0F7725DC-ED92-49A8-8C88-F3228708B41E}" srcOrd="7" destOrd="0" parTransId="{1F3F2EB2-8E00-45CB-970A-4064F2DAD1DC}" sibTransId="{28247D9A-72EF-4CF1-8D8D-317EB6DE12ED}"/>
    <dgm:cxn modelId="{144352A7-4934-4859-8279-407A21C6A600}" srcId="{190BE3F9-F465-4107-AD86-6E04301731E8}" destId="{D82B974B-75EE-4A27-8CE4-02D83EC7D8F5}" srcOrd="0" destOrd="0" parTransId="{E5009F4B-21C7-42EC-98B8-B379E0518741}" sibTransId="{30671066-FC07-4808-9271-6FF87ADB3E3E}"/>
    <dgm:cxn modelId="{B5DF7AFE-EC26-4B90-9BDB-2CC42B23EEB3}" type="presOf" srcId="{99201D6E-E254-4E76-9E84-26D5A9F361C0}" destId="{769C7ED8-B215-45F1-84FA-A95EC8774A78}" srcOrd="0" destOrd="0" presId="urn:microsoft.com/office/officeart/2005/8/layout/radial6"/>
    <dgm:cxn modelId="{3DCE9783-B781-411F-B8D1-BDA8B6907AA5}" type="presOf" srcId="{4598251A-FDAC-407F-89C6-83CEBE7D6B57}" destId="{3268E282-5EEF-46BC-8B59-1508F7713C88}" srcOrd="0" destOrd="0" presId="urn:microsoft.com/office/officeart/2005/8/layout/radial6"/>
    <dgm:cxn modelId="{C95F55CD-9FFA-4EEE-89E1-A704A29750DC}" type="presOf" srcId="{1914BDEA-A4DB-4A4D-AA54-DBCBE7DBA5F0}" destId="{2E95F3E5-FDAE-403F-84BC-01AF11859B77}" srcOrd="0" destOrd="0" presId="urn:microsoft.com/office/officeart/2005/8/layout/radial6"/>
    <dgm:cxn modelId="{559DADD0-4EC8-489A-9BA4-EDC99BC79CED}" type="presOf" srcId="{962D2D5C-ADA6-4C09-9870-A269498D848E}" destId="{3D6B7B00-C3B8-426B-B690-29BC97396831}" srcOrd="0" destOrd="0" presId="urn:microsoft.com/office/officeart/2005/8/layout/radial6"/>
    <dgm:cxn modelId="{677C68FE-EEF5-4AE7-BC01-3287FE879173}" type="presOf" srcId="{35747ADF-C328-4FB1-862A-8B75A500F8FF}" destId="{9955B534-3AE3-43BF-B6C9-E522A59F0CC7}" srcOrd="0" destOrd="0" presId="urn:microsoft.com/office/officeart/2005/8/layout/radial6"/>
    <dgm:cxn modelId="{8B61D8F5-03A7-40F5-A51C-2C5E14FE7229}" type="presOf" srcId="{0F7725DC-ED92-49A8-8C88-F3228708B41E}" destId="{FDEC1AFB-F004-4183-8EA5-CAA85E788F76}" srcOrd="0" destOrd="0" presId="urn:microsoft.com/office/officeart/2005/8/layout/radial6"/>
    <dgm:cxn modelId="{968027EF-CFFD-4C52-AD39-EE04520CE66D}" type="presOf" srcId="{41A55BF4-9316-4914-A7E8-6B11D9791B28}" destId="{4BB8FDC8-AE68-4FD9-B15B-D6211442C8A8}" srcOrd="0" destOrd="0" presId="urn:microsoft.com/office/officeart/2005/8/layout/radial6"/>
    <dgm:cxn modelId="{4B5D3EF8-C974-47F5-BCCA-D5DD103BC7EF}" type="presOf" srcId="{23EBD0E8-3C82-4C89-AE52-E2960B0E491F}" destId="{58F54DE7-032F-4BA1-9BC4-3F121BD0CC67}" srcOrd="0" destOrd="0" presId="urn:microsoft.com/office/officeart/2005/8/layout/radial6"/>
    <dgm:cxn modelId="{60824244-B64F-4098-82B4-3312A608C65A}" type="presOf" srcId="{5F5A5C32-DEFD-46D3-BA79-9AC7AA46B9EF}" destId="{75B73369-3A7C-4915-B926-0DAAA94D9632}" srcOrd="0" destOrd="0" presId="urn:microsoft.com/office/officeart/2005/8/layout/radial6"/>
    <dgm:cxn modelId="{319966DB-8756-4BD4-B94C-1801D0ED8049}" type="presOf" srcId="{07BB058E-F501-40DE-84A7-D94D9E3F844E}" destId="{F8CEEBA9-5DD8-45C2-AF35-813C0800B9E6}" srcOrd="0" destOrd="0" presId="urn:microsoft.com/office/officeart/2005/8/layout/radial6"/>
    <dgm:cxn modelId="{CA6D2D85-FE9F-43C4-8F26-D3C56A91DB23}" type="presOf" srcId="{F35B7DE3-323A-4C4B-860B-BC92DCA6425B}" destId="{193A98AA-9AE7-4FE1-97F0-CAA59DC2D548}" srcOrd="0" destOrd="0" presId="urn:microsoft.com/office/officeart/2005/8/layout/radial6"/>
    <dgm:cxn modelId="{92117D52-69BF-423D-A05E-B87A21ED1C51}" type="presParOf" srcId="{3268E282-5EEF-46BC-8B59-1508F7713C88}" destId="{06A52963-5ECD-4486-A837-244D1EC310C4}" srcOrd="0" destOrd="0" presId="urn:microsoft.com/office/officeart/2005/8/layout/radial6"/>
    <dgm:cxn modelId="{4136F749-BF9A-4E1D-8AF3-F96F71394620}" type="presParOf" srcId="{3268E282-5EEF-46BC-8B59-1508F7713C88}" destId="{71B56645-EDE2-4060-9D6E-7CC140131135}" srcOrd="1" destOrd="0" presId="urn:microsoft.com/office/officeart/2005/8/layout/radial6"/>
    <dgm:cxn modelId="{1446E10E-EB18-44EE-9BD7-B4C17A83CDDF}" type="presParOf" srcId="{3268E282-5EEF-46BC-8B59-1508F7713C88}" destId="{22A420BC-1F2F-413A-8D9D-19DD3037B774}" srcOrd="2" destOrd="0" presId="urn:microsoft.com/office/officeart/2005/8/layout/radial6"/>
    <dgm:cxn modelId="{4C40446D-C585-421D-A2E1-CB733179930E}" type="presParOf" srcId="{3268E282-5EEF-46BC-8B59-1508F7713C88}" destId="{7B82729B-EA9F-4F48-A184-A3FFE2382C01}" srcOrd="3" destOrd="0" presId="urn:microsoft.com/office/officeart/2005/8/layout/radial6"/>
    <dgm:cxn modelId="{7CD858D3-BCF8-4297-AFEF-C56A2C628DB0}" type="presParOf" srcId="{3268E282-5EEF-46BC-8B59-1508F7713C88}" destId="{769C7ED8-B215-45F1-84FA-A95EC8774A78}" srcOrd="4" destOrd="0" presId="urn:microsoft.com/office/officeart/2005/8/layout/radial6"/>
    <dgm:cxn modelId="{897928B0-EADA-4F21-BFBE-55014E0A63B3}" type="presParOf" srcId="{3268E282-5EEF-46BC-8B59-1508F7713C88}" destId="{FCF67FCC-0579-4E70-9516-14A39B071C8F}" srcOrd="5" destOrd="0" presId="urn:microsoft.com/office/officeart/2005/8/layout/radial6"/>
    <dgm:cxn modelId="{D7EBC090-7E14-4AE1-B127-52B806BE6A3B}" type="presParOf" srcId="{3268E282-5EEF-46BC-8B59-1508F7713C88}" destId="{4139B861-B689-4F6A-885D-4BD27EDC8FAB}" srcOrd="6" destOrd="0" presId="urn:microsoft.com/office/officeart/2005/8/layout/radial6"/>
    <dgm:cxn modelId="{559A0B8B-4831-49EF-9182-B0C773E084E6}" type="presParOf" srcId="{3268E282-5EEF-46BC-8B59-1508F7713C88}" destId="{4BB8FDC8-AE68-4FD9-B15B-D6211442C8A8}" srcOrd="7" destOrd="0" presId="urn:microsoft.com/office/officeart/2005/8/layout/radial6"/>
    <dgm:cxn modelId="{45F7A2F6-AC90-4A8D-8B89-AE14AA41AE7B}" type="presParOf" srcId="{3268E282-5EEF-46BC-8B59-1508F7713C88}" destId="{572351DD-676B-442C-A2B6-319F8DAD5F51}" srcOrd="8" destOrd="0" presId="urn:microsoft.com/office/officeart/2005/8/layout/radial6"/>
    <dgm:cxn modelId="{59EE1DCC-E284-4F1C-B1B4-66AB10C5ABEB}" type="presParOf" srcId="{3268E282-5EEF-46BC-8B59-1508F7713C88}" destId="{2E95F3E5-FDAE-403F-84BC-01AF11859B77}" srcOrd="9" destOrd="0" presId="urn:microsoft.com/office/officeart/2005/8/layout/radial6"/>
    <dgm:cxn modelId="{EC853B2D-76E4-42BE-A74C-8296C76E1D99}" type="presParOf" srcId="{3268E282-5EEF-46BC-8B59-1508F7713C88}" destId="{3DAC7A96-E827-4D9D-B918-C042E593707F}" srcOrd="10" destOrd="0" presId="urn:microsoft.com/office/officeart/2005/8/layout/radial6"/>
    <dgm:cxn modelId="{4C2EE372-2014-467B-8721-688D13079D0D}" type="presParOf" srcId="{3268E282-5EEF-46BC-8B59-1508F7713C88}" destId="{87D269CF-12E4-48C1-AE16-B20C8DFB8589}" srcOrd="11" destOrd="0" presId="urn:microsoft.com/office/officeart/2005/8/layout/radial6"/>
    <dgm:cxn modelId="{F356FB36-2C4B-4423-8308-60B898946C40}" type="presParOf" srcId="{3268E282-5EEF-46BC-8B59-1508F7713C88}" destId="{193A98AA-9AE7-4FE1-97F0-CAA59DC2D548}" srcOrd="12" destOrd="0" presId="urn:microsoft.com/office/officeart/2005/8/layout/radial6"/>
    <dgm:cxn modelId="{98E9E660-BE46-4BEB-B622-2CBA2A96188B}" type="presParOf" srcId="{3268E282-5EEF-46BC-8B59-1508F7713C88}" destId="{F8CEEBA9-5DD8-45C2-AF35-813C0800B9E6}" srcOrd="13" destOrd="0" presId="urn:microsoft.com/office/officeart/2005/8/layout/radial6"/>
    <dgm:cxn modelId="{466F2889-BDFF-4BED-B9D3-99C25442E8D7}" type="presParOf" srcId="{3268E282-5EEF-46BC-8B59-1508F7713C88}" destId="{CFDBFB2C-BCB2-4212-BFD2-5B2FBA1DAF9F}" srcOrd="14" destOrd="0" presId="urn:microsoft.com/office/officeart/2005/8/layout/radial6"/>
    <dgm:cxn modelId="{0AE9346E-374C-4639-AC8C-98081C833438}" type="presParOf" srcId="{3268E282-5EEF-46BC-8B59-1508F7713C88}" destId="{75A11243-78A7-4D02-BE62-2FA7A79AF952}" srcOrd="15" destOrd="0" presId="urn:microsoft.com/office/officeart/2005/8/layout/radial6"/>
    <dgm:cxn modelId="{C97F4D6B-2A87-40D3-BD2B-0F093321901D}" type="presParOf" srcId="{3268E282-5EEF-46BC-8B59-1508F7713C88}" destId="{75B73369-3A7C-4915-B926-0DAAA94D9632}" srcOrd="16" destOrd="0" presId="urn:microsoft.com/office/officeart/2005/8/layout/radial6"/>
    <dgm:cxn modelId="{9595EA4A-25CD-4606-AA7E-C4AF4FE46BD8}" type="presParOf" srcId="{3268E282-5EEF-46BC-8B59-1508F7713C88}" destId="{AA22816F-159B-477C-896E-B1A535C5F3DE}" srcOrd="17" destOrd="0" presId="urn:microsoft.com/office/officeart/2005/8/layout/radial6"/>
    <dgm:cxn modelId="{AFDE48CF-A401-4C49-AF23-C054C23AB34C}" type="presParOf" srcId="{3268E282-5EEF-46BC-8B59-1508F7713C88}" destId="{9955B534-3AE3-43BF-B6C9-E522A59F0CC7}" srcOrd="18" destOrd="0" presId="urn:microsoft.com/office/officeart/2005/8/layout/radial6"/>
    <dgm:cxn modelId="{9099817A-3B7E-4848-A877-8A7B96DCEC98}" type="presParOf" srcId="{3268E282-5EEF-46BC-8B59-1508F7713C88}" destId="{3D6B7B00-C3B8-426B-B690-29BC97396831}" srcOrd="19" destOrd="0" presId="urn:microsoft.com/office/officeart/2005/8/layout/radial6"/>
    <dgm:cxn modelId="{63749F39-522C-4F8F-B4DB-B17E8320E585}" type="presParOf" srcId="{3268E282-5EEF-46BC-8B59-1508F7713C88}" destId="{2EAB26F2-50BF-4DBF-8120-C4E9155C83AF}" srcOrd="20" destOrd="0" presId="urn:microsoft.com/office/officeart/2005/8/layout/radial6"/>
    <dgm:cxn modelId="{93B88EB8-8D76-419F-9DF9-1ECB2A5BE91E}" type="presParOf" srcId="{3268E282-5EEF-46BC-8B59-1508F7713C88}" destId="{7CD2032A-3AEE-4422-8D8D-AE793BC9B2E0}" srcOrd="21" destOrd="0" presId="urn:microsoft.com/office/officeart/2005/8/layout/radial6"/>
    <dgm:cxn modelId="{349A713A-851D-4071-AF4A-FBE1F110FA29}" type="presParOf" srcId="{3268E282-5EEF-46BC-8B59-1508F7713C88}" destId="{FDEC1AFB-F004-4183-8EA5-CAA85E788F76}" srcOrd="22" destOrd="0" presId="urn:microsoft.com/office/officeart/2005/8/layout/radial6"/>
    <dgm:cxn modelId="{693E2168-0C12-4272-BCFC-C68C4170F736}" type="presParOf" srcId="{3268E282-5EEF-46BC-8B59-1508F7713C88}" destId="{B7926FB2-6864-45C4-B949-A39DBD6CBD6F}" srcOrd="23" destOrd="0" presId="urn:microsoft.com/office/officeart/2005/8/layout/radial6"/>
    <dgm:cxn modelId="{B3080823-ACBA-4931-B6A1-1862A11637AE}" type="presParOf" srcId="{3268E282-5EEF-46BC-8B59-1508F7713C88}" destId="{D626C786-1D07-450F-ADE7-BC1C27A6ACF8}" srcOrd="24" destOrd="0" presId="urn:microsoft.com/office/officeart/2005/8/layout/radial6"/>
    <dgm:cxn modelId="{D1A7576B-CAFA-4EB6-BFE5-2668606E99D3}" type="presParOf" srcId="{3268E282-5EEF-46BC-8B59-1508F7713C88}" destId="{1DF3513D-E27A-4125-B57D-3ADB7D29379A}" srcOrd="25" destOrd="0" presId="urn:microsoft.com/office/officeart/2005/8/layout/radial6"/>
    <dgm:cxn modelId="{5C825CB8-3EDF-4D79-AE64-5F89EA247024}" type="presParOf" srcId="{3268E282-5EEF-46BC-8B59-1508F7713C88}" destId="{B859A274-B09E-4BD9-8970-B397C33FC29C}" srcOrd="26" destOrd="0" presId="urn:microsoft.com/office/officeart/2005/8/layout/radial6"/>
    <dgm:cxn modelId="{2971EEBA-9EAA-47EA-A23B-358CDA7B61F8}" type="presParOf" srcId="{3268E282-5EEF-46BC-8B59-1508F7713C88}" destId="{58F54DE7-032F-4BA1-9BC4-3F121BD0CC67}" srcOrd="27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F54DE7-032F-4BA1-9BC4-3F121BD0CC67}">
      <dsp:nvSpPr>
        <dsp:cNvPr id="0" name=""/>
        <dsp:cNvSpPr/>
      </dsp:nvSpPr>
      <dsp:spPr>
        <a:xfrm>
          <a:off x="2118802" y="414008"/>
          <a:ext cx="4182494" cy="4182494"/>
        </a:xfrm>
        <a:prstGeom prst="blockArc">
          <a:avLst>
            <a:gd name="adj1" fmla="val 13800000"/>
            <a:gd name="adj2" fmla="val 16200000"/>
            <a:gd name="adj3" fmla="val 3062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626C786-1D07-450F-ADE7-BC1C27A6ACF8}">
      <dsp:nvSpPr>
        <dsp:cNvPr id="0" name=""/>
        <dsp:cNvSpPr/>
      </dsp:nvSpPr>
      <dsp:spPr>
        <a:xfrm>
          <a:off x="2118802" y="414008"/>
          <a:ext cx="4182494" cy="4182494"/>
        </a:xfrm>
        <a:prstGeom prst="blockArc">
          <a:avLst>
            <a:gd name="adj1" fmla="val 11400000"/>
            <a:gd name="adj2" fmla="val 13800000"/>
            <a:gd name="adj3" fmla="val 3062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CD2032A-3AEE-4422-8D8D-AE793BC9B2E0}">
      <dsp:nvSpPr>
        <dsp:cNvPr id="0" name=""/>
        <dsp:cNvSpPr/>
      </dsp:nvSpPr>
      <dsp:spPr>
        <a:xfrm>
          <a:off x="2118802" y="414008"/>
          <a:ext cx="4182494" cy="4182494"/>
        </a:xfrm>
        <a:prstGeom prst="blockArc">
          <a:avLst>
            <a:gd name="adj1" fmla="val 9000000"/>
            <a:gd name="adj2" fmla="val 11400000"/>
            <a:gd name="adj3" fmla="val 3062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955B534-3AE3-43BF-B6C9-E522A59F0CC7}">
      <dsp:nvSpPr>
        <dsp:cNvPr id="0" name=""/>
        <dsp:cNvSpPr/>
      </dsp:nvSpPr>
      <dsp:spPr>
        <a:xfrm>
          <a:off x="2118802" y="414008"/>
          <a:ext cx="4182494" cy="4182494"/>
        </a:xfrm>
        <a:prstGeom prst="blockArc">
          <a:avLst>
            <a:gd name="adj1" fmla="val 6600000"/>
            <a:gd name="adj2" fmla="val 9000000"/>
            <a:gd name="adj3" fmla="val 3062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5A11243-78A7-4D02-BE62-2FA7A79AF952}">
      <dsp:nvSpPr>
        <dsp:cNvPr id="0" name=""/>
        <dsp:cNvSpPr/>
      </dsp:nvSpPr>
      <dsp:spPr>
        <a:xfrm>
          <a:off x="2118802" y="414008"/>
          <a:ext cx="4182494" cy="4182494"/>
        </a:xfrm>
        <a:prstGeom prst="blockArc">
          <a:avLst>
            <a:gd name="adj1" fmla="val 4200000"/>
            <a:gd name="adj2" fmla="val 6600000"/>
            <a:gd name="adj3" fmla="val 3062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93A98AA-9AE7-4FE1-97F0-CAA59DC2D548}">
      <dsp:nvSpPr>
        <dsp:cNvPr id="0" name=""/>
        <dsp:cNvSpPr/>
      </dsp:nvSpPr>
      <dsp:spPr>
        <a:xfrm>
          <a:off x="2118802" y="414008"/>
          <a:ext cx="4182494" cy="4182494"/>
        </a:xfrm>
        <a:prstGeom prst="blockArc">
          <a:avLst>
            <a:gd name="adj1" fmla="val 1800000"/>
            <a:gd name="adj2" fmla="val 4200000"/>
            <a:gd name="adj3" fmla="val 3062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E95F3E5-FDAE-403F-84BC-01AF11859B77}">
      <dsp:nvSpPr>
        <dsp:cNvPr id="0" name=""/>
        <dsp:cNvSpPr/>
      </dsp:nvSpPr>
      <dsp:spPr>
        <a:xfrm>
          <a:off x="2118802" y="414008"/>
          <a:ext cx="4182494" cy="4182494"/>
        </a:xfrm>
        <a:prstGeom prst="blockArc">
          <a:avLst>
            <a:gd name="adj1" fmla="val 21000000"/>
            <a:gd name="adj2" fmla="val 1800000"/>
            <a:gd name="adj3" fmla="val 3062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139B861-B689-4F6A-885D-4BD27EDC8FAB}">
      <dsp:nvSpPr>
        <dsp:cNvPr id="0" name=""/>
        <dsp:cNvSpPr/>
      </dsp:nvSpPr>
      <dsp:spPr>
        <a:xfrm>
          <a:off x="2118802" y="414008"/>
          <a:ext cx="4182494" cy="4182494"/>
        </a:xfrm>
        <a:prstGeom prst="blockArc">
          <a:avLst>
            <a:gd name="adj1" fmla="val 18600000"/>
            <a:gd name="adj2" fmla="val 21000000"/>
            <a:gd name="adj3" fmla="val 3062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B82729B-EA9F-4F48-A184-A3FFE2382C01}">
      <dsp:nvSpPr>
        <dsp:cNvPr id="0" name=""/>
        <dsp:cNvSpPr/>
      </dsp:nvSpPr>
      <dsp:spPr>
        <a:xfrm>
          <a:off x="2118802" y="414008"/>
          <a:ext cx="4182494" cy="4182494"/>
        </a:xfrm>
        <a:prstGeom prst="blockArc">
          <a:avLst>
            <a:gd name="adj1" fmla="val 16200000"/>
            <a:gd name="adj2" fmla="val 18600000"/>
            <a:gd name="adj3" fmla="val 3062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6A52963-5ECD-4486-A837-244D1EC310C4}">
      <dsp:nvSpPr>
        <dsp:cNvPr id="0" name=""/>
        <dsp:cNvSpPr/>
      </dsp:nvSpPr>
      <dsp:spPr>
        <a:xfrm>
          <a:off x="3574842" y="1870048"/>
          <a:ext cx="1270415" cy="127041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600" b="1" kern="1200">
              <a:solidFill>
                <a:srgbClr val="FF0000"/>
              </a:solidFill>
            </a:rPr>
            <a:t>CBTRE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600" b="1" kern="1200">
              <a:solidFill>
                <a:srgbClr val="FF0000"/>
              </a:solidFill>
            </a:rPr>
            <a:t>in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600" b="1" kern="1200">
              <a:solidFill>
                <a:srgbClr val="FF0000"/>
              </a:solidFill>
            </a:rPr>
            <a:t>SADC</a:t>
          </a:r>
        </a:p>
      </dsp:txBody>
      <dsp:txXfrm>
        <a:off x="3760890" y="2056096"/>
        <a:ext cx="898319" cy="898319"/>
      </dsp:txXfrm>
    </dsp:sp>
    <dsp:sp modelId="{71B56645-EDE2-4060-9D6E-7CC140131135}">
      <dsp:nvSpPr>
        <dsp:cNvPr id="0" name=""/>
        <dsp:cNvSpPr/>
      </dsp:nvSpPr>
      <dsp:spPr>
        <a:xfrm>
          <a:off x="3765404" y="1377"/>
          <a:ext cx="889290" cy="8892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800" b="1" kern="1200">
              <a:solidFill>
                <a:srgbClr val="FF0000"/>
              </a:solidFill>
            </a:rPr>
            <a:t>The Host Communities</a:t>
          </a:r>
        </a:p>
      </dsp:txBody>
      <dsp:txXfrm>
        <a:off x="3895638" y="131611"/>
        <a:ext cx="628822" cy="628822"/>
      </dsp:txXfrm>
    </dsp:sp>
    <dsp:sp modelId="{769C7ED8-B215-45F1-84FA-A95EC8774A78}">
      <dsp:nvSpPr>
        <dsp:cNvPr id="0" name=""/>
        <dsp:cNvSpPr/>
      </dsp:nvSpPr>
      <dsp:spPr>
        <a:xfrm>
          <a:off x="5089054" y="483146"/>
          <a:ext cx="889290" cy="8892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800" b="1" kern="1200">
              <a:solidFill>
                <a:srgbClr val="FF0000"/>
              </a:solidFill>
            </a:rPr>
            <a:t>Governmental Bodies</a:t>
          </a:r>
        </a:p>
      </dsp:txBody>
      <dsp:txXfrm>
        <a:off x="5219288" y="613380"/>
        <a:ext cx="628822" cy="628822"/>
      </dsp:txXfrm>
    </dsp:sp>
    <dsp:sp modelId="{4BB8FDC8-AE68-4FD9-B15B-D6211442C8A8}">
      <dsp:nvSpPr>
        <dsp:cNvPr id="0" name=""/>
        <dsp:cNvSpPr/>
      </dsp:nvSpPr>
      <dsp:spPr>
        <a:xfrm>
          <a:off x="5793353" y="1703028"/>
          <a:ext cx="889290" cy="8892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800" b="1" kern="1200">
              <a:solidFill>
                <a:srgbClr val="FF0000"/>
              </a:solidFill>
            </a:rPr>
            <a:t>Tourism Industry</a:t>
          </a:r>
        </a:p>
      </dsp:txBody>
      <dsp:txXfrm>
        <a:off x="5923587" y="1833262"/>
        <a:ext cx="628822" cy="628822"/>
      </dsp:txXfrm>
    </dsp:sp>
    <dsp:sp modelId="{3DAC7A96-E827-4D9D-B918-C042E593707F}">
      <dsp:nvSpPr>
        <dsp:cNvPr id="0" name=""/>
        <dsp:cNvSpPr/>
      </dsp:nvSpPr>
      <dsp:spPr>
        <a:xfrm>
          <a:off x="5548752" y="3090227"/>
          <a:ext cx="889290" cy="8892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800" b="1" kern="1200">
              <a:solidFill>
                <a:srgbClr val="FF0000"/>
              </a:solidFill>
            </a:rPr>
            <a:t>Tourists</a:t>
          </a:r>
        </a:p>
      </dsp:txBody>
      <dsp:txXfrm>
        <a:off x="5678986" y="3220461"/>
        <a:ext cx="628822" cy="628822"/>
      </dsp:txXfrm>
    </dsp:sp>
    <dsp:sp modelId="{F8CEEBA9-5DD8-45C2-AF35-813C0800B9E6}">
      <dsp:nvSpPr>
        <dsp:cNvPr id="0" name=""/>
        <dsp:cNvSpPr/>
      </dsp:nvSpPr>
      <dsp:spPr>
        <a:xfrm>
          <a:off x="4469703" y="3995656"/>
          <a:ext cx="889290" cy="8892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800" b="1" kern="1200">
              <a:solidFill>
                <a:srgbClr val="FF0000"/>
              </a:solidFill>
            </a:rPr>
            <a:t>Voluntary Sector</a:t>
          </a:r>
        </a:p>
      </dsp:txBody>
      <dsp:txXfrm>
        <a:off x="4599937" y="4125890"/>
        <a:ext cx="628822" cy="628822"/>
      </dsp:txXfrm>
    </dsp:sp>
    <dsp:sp modelId="{75B73369-3A7C-4915-B926-0DAAA94D9632}">
      <dsp:nvSpPr>
        <dsp:cNvPr id="0" name=""/>
        <dsp:cNvSpPr/>
      </dsp:nvSpPr>
      <dsp:spPr>
        <a:xfrm>
          <a:off x="3061105" y="3995656"/>
          <a:ext cx="889290" cy="8892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800" b="1" kern="1200">
              <a:solidFill>
                <a:srgbClr val="FF0000"/>
              </a:solidFill>
            </a:rPr>
            <a:t>Experts</a:t>
          </a:r>
        </a:p>
      </dsp:txBody>
      <dsp:txXfrm>
        <a:off x="3191339" y="4125890"/>
        <a:ext cx="628822" cy="628822"/>
      </dsp:txXfrm>
    </dsp:sp>
    <dsp:sp modelId="{3D6B7B00-C3B8-426B-B690-29BC97396831}">
      <dsp:nvSpPr>
        <dsp:cNvPr id="0" name=""/>
        <dsp:cNvSpPr/>
      </dsp:nvSpPr>
      <dsp:spPr>
        <a:xfrm>
          <a:off x="1982056" y="3090227"/>
          <a:ext cx="889290" cy="8892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800" b="1" kern="1200">
              <a:solidFill>
                <a:srgbClr val="FF0000"/>
              </a:solidFill>
            </a:rPr>
            <a:t>Pressure Groups</a:t>
          </a:r>
        </a:p>
      </dsp:txBody>
      <dsp:txXfrm>
        <a:off x="2112290" y="3220461"/>
        <a:ext cx="628822" cy="628822"/>
      </dsp:txXfrm>
    </dsp:sp>
    <dsp:sp modelId="{FDEC1AFB-F004-4183-8EA5-CAA85E788F76}">
      <dsp:nvSpPr>
        <dsp:cNvPr id="0" name=""/>
        <dsp:cNvSpPr/>
      </dsp:nvSpPr>
      <dsp:spPr>
        <a:xfrm>
          <a:off x="1737456" y="1703028"/>
          <a:ext cx="889290" cy="8892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800" b="1" kern="1200">
              <a:solidFill>
                <a:srgbClr val="FF0000"/>
              </a:solidFill>
            </a:rPr>
            <a:t>Media</a:t>
          </a:r>
        </a:p>
      </dsp:txBody>
      <dsp:txXfrm>
        <a:off x="1867690" y="1833262"/>
        <a:ext cx="628822" cy="628822"/>
      </dsp:txXfrm>
    </dsp:sp>
    <dsp:sp modelId="{1DF3513D-E27A-4125-B57D-3ADB7D29379A}">
      <dsp:nvSpPr>
        <dsp:cNvPr id="0" name=""/>
        <dsp:cNvSpPr/>
      </dsp:nvSpPr>
      <dsp:spPr>
        <a:xfrm>
          <a:off x="2441755" y="483146"/>
          <a:ext cx="889290" cy="8892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800" b="1" kern="1200">
              <a:solidFill>
                <a:srgbClr val="FF0000"/>
              </a:solidFill>
            </a:rPr>
            <a:t>Competitors</a:t>
          </a:r>
        </a:p>
      </dsp:txBody>
      <dsp:txXfrm>
        <a:off x="2571989" y="613380"/>
        <a:ext cx="628822" cy="6288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38E45B-CD45-DB43-B9CA-B0EA5A1A9A55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0522AD-C32C-EC45-89BD-90F6C8C950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5889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9B6C66-2845-874B-8756-D93FA2E4F942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28E049-3220-D446-94AA-4A1DA0AFD7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1253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65FFC-F5EC-40E3-AB42-8C881542F1EA}" type="slidenum">
              <a:rPr lang="en-ZA" smtClean="0"/>
              <a:t>34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22544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lock tower__1.jpg"/>
          <p:cNvPicPr>
            <a:picLocks/>
          </p:cNvPicPr>
          <p:nvPr userDrawn="1"/>
        </p:nvPicPr>
        <p:blipFill rotWithShape="1">
          <a:blip r:embed="rId2"/>
          <a:srcRect l="-53719" t="8729" r="16595"/>
          <a:stretch/>
        </p:blipFill>
        <p:spPr>
          <a:xfrm>
            <a:off x="3744000" y="720000"/>
            <a:ext cx="5400000" cy="5400000"/>
          </a:xfrm>
          <a:prstGeom prst="rect">
            <a:avLst/>
          </a:prstGeom>
        </p:spPr>
      </p:pic>
      <p:sp>
        <p:nvSpPr>
          <p:cNvPr id="7" name="Rectangle 6"/>
          <p:cNvSpPr>
            <a:spLocks/>
          </p:cNvSpPr>
          <p:nvPr userDrawn="1"/>
        </p:nvSpPr>
        <p:spPr>
          <a:xfrm>
            <a:off x="720000" y="720000"/>
            <a:ext cx="5400000" cy="5400000"/>
          </a:xfrm>
          <a:prstGeom prst="rect">
            <a:avLst/>
          </a:prstGeom>
          <a:solidFill>
            <a:srgbClr val="002F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>
            <a:spLocks noChangeAspect="1"/>
          </p:cNvSpPr>
          <p:nvPr userDrawn="1"/>
        </p:nvSpPr>
        <p:spPr>
          <a:xfrm>
            <a:off x="720000" y="720000"/>
            <a:ext cx="1800000" cy="1800000"/>
          </a:xfrm>
          <a:prstGeom prst="rect">
            <a:avLst/>
          </a:prstGeom>
          <a:solidFill>
            <a:srgbClr val="CF0A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u="sng"/>
          </a:p>
        </p:txBody>
      </p:sp>
      <p:sp>
        <p:nvSpPr>
          <p:cNvPr id="9" name="Rectangle 8"/>
          <p:cNvSpPr>
            <a:spLocks noChangeAspect="1"/>
          </p:cNvSpPr>
          <p:nvPr userDrawn="1"/>
        </p:nvSpPr>
        <p:spPr>
          <a:xfrm>
            <a:off x="360000" y="360000"/>
            <a:ext cx="1800000" cy="1800000"/>
          </a:xfrm>
          <a:prstGeom prst="rect">
            <a:avLst/>
          </a:prstGeom>
          <a:solidFill>
            <a:srgbClr val="B16E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u="sng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0000" y="720000"/>
            <a:ext cx="1440000" cy="1440000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1082859" y="2864231"/>
            <a:ext cx="4680000" cy="1079999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Heading</a:t>
            </a:r>
            <a:endParaRPr lang="en-US" dirty="0"/>
          </a:p>
        </p:txBody>
      </p:sp>
      <p:sp>
        <p:nvSpPr>
          <p:cNvPr id="20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82859" y="3944230"/>
            <a:ext cx="4680000" cy="1800001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178" indent="0" algn="l">
              <a:buNone/>
              <a:defRPr/>
            </a:lvl2pPr>
            <a:lvl3pPr marL="914355" indent="0" algn="l">
              <a:buNone/>
              <a:defRPr/>
            </a:lvl3pPr>
            <a:lvl4pPr marL="1371532" indent="0" algn="l">
              <a:buNone/>
              <a:defRPr/>
            </a:lvl4pPr>
            <a:lvl5pPr marL="1828709" indent="0" algn="l">
              <a:buNone/>
              <a:defRPr/>
            </a:lvl5pPr>
          </a:lstStyle>
          <a:p>
            <a:pPr lvl="0"/>
            <a:r>
              <a:rPr lang="en-US" dirty="0" smtClean="0"/>
              <a:t>Subheading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4" hasCustomPrompt="1"/>
          </p:nvPr>
        </p:nvSpPr>
        <p:spPr>
          <a:xfrm>
            <a:off x="1082859" y="5024230"/>
            <a:ext cx="4680000" cy="7200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178" indent="0" algn="l">
              <a:buNone/>
              <a:defRPr/>
            </a:lvl2pPr>
            <a:lvl3pPr marL="914355" indent="0" algn="l">
              <a:buNone/>
              <a:defRPr/>
            </a:lvl3pPr>
            <a:lvl4pPr marL="1371532" indent="0" algn="l">
              <a:buNone/>
              <a:defRPr/>
            </a:lvl4pPr>
            <a:lvl5pPr marL="1828709" indent="0" algn="l">
              <a:buNone/>
              <a:defRPr/>
            </a:lvl5pPr>
          </a:lstStyle>
          <a:p>
            <a:pPr lvl="0"/>
            <a:r>
              <a:rPr lang="en-US" dirty="0" smtClean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5188339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/>
          </p:cNvSpPr>
          <p:nvPr userDrawn="1"/>
        </p:nvSpPr>
        <p:spPr>
          <a:xfrm>
            <a:off x="6119999" y="-2"/>
            <a:ext cx="1476004" cy="1476006"/>
          </a:xfrm>
          <a:prstGeom prst="rect">
            <a:avLst/>
          </a:prstGeom>
          <a:solidFill>
            <a:srgbClr val="CF0A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>
            <a:spLocks noChangeAspect="1"/>
          </p:cNvSpPr>
          <p:nvPr userDrawn="1"/>
        </p:nvSpPr>
        <p:spPr>
          <a:xfrm>
            <a:off x="-3" y="-2"/>
            <a:ext cx="6120000" cy="6120000"/>
          </a:xfrm>
          <a:prstGeom prst="rect">
            <a:avLst/>
          </a:prstGeom>
          <a:solidFill>
            <a:srgbClr val="002F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57202" y="1629004"/>
            <a:ext cx="5205596" cy="1800000"/>
          </a:xfrm>
        </p:spPr>
        <p:txBody>
          <a:bodyPr anchor="b" anchorCtr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2930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889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DEBFB-0936-6143-BAE6-3D973CE4C577}" type="datetime3">
              <a:rPr lang="en-ZA" smtClean="0"/>
              <a:t>26 January 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1C495-B0FE-B941-950D-F04B47F85F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38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none">
                <a:solidFill>
                  <a:srgbClr val="002F8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0B710-ED15-FC4C-91D6-FD04400D2FA0}" type="datetime3">
              <a:rPr lang="en-ZA" smtClean="0"/>
              <a:t>26 January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1C495-B0FE-B941-950D-F04B47F85F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054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F8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438AD-1916-2D4B-AF65-EE3EE30D4914}" type="datetime3">
              <a:rPr lang="en-ZA" smtClean="0"/>
              <a:t>26 January 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1C495-B0FE-B941-950D-F04B47F85F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5934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F8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4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4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9A428-E44B-2E44-B79D-CAD6972D3252}" type="datetime3">
              <a:rPr lang="en-ZA" smtClean="0"/>
              <a:t>26 January 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1C495-B0FE-B941-950D-F04B47F85F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0234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rgbClr val="002F8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4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84351-E7F9-0546-8857-E9AA1B4F068A}" type="datetime3">
              <a:rPr lang="en-ZA" smtClean="0"/>
              <a:t>26 January 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1C495-B0FE-B941-950D-F04B47F85F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306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rgbClr val="002F8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5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4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4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3899F-BC56-B242-826B-89657D22AB71}" type="datetime3">
              <a:rPr lang="en-ZA" smtClean="0"/>
              <a:t>26 January 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1C495-B0FE-B941-950D-F04B47F85F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182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F8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DA3F4-1BDE-A24E-B4E2-E701CB6032A9}" type="datetime3">
              <a:rPr lang="en-ZA" smtClean="0"/>
              <a:t>26 January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1C495-B0FE-B941-950D-F04B47F85F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228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>
            <a:lvl1pPr>
              <a:defRPr>
                <a:solidFill>
                  <a:srgbClr val="002F8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CC85-39B9-8E4E-A505-2856635097A9}" type="datetime3">
              <a:rPr lang="en-ZA" smtClean="0"/>
              <a:t>26 January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1C495-B0FE-B941-950D-F04B47F85F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4692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lock tower__1.jpg"/>
          <p:cNvPicPr>
            <a:picLocks/>
          </p:cNvPicPr>
          <p:nvPr userDrawn="1"/>
        </p:nvPicPr>
        <p:blipFill rotWithShape="1">
          <a:blip r:embed="rId2"/>
          <a:srcRect l="-49218" t="10830" r="15250"/>
          <a:stretch/>
        </p:blipFill>
        <p:spPr>
          <a:xfrm>
            <a:off x="5301128" y="720000"/>
            <a:ext cx="3842872" cy="3842872"/>
          </a:xfrm>
          <a:prstGeom prst="rect">
            <a:avLst/>
          </a:prstGeom>
        </p:spPr>
      </p:pic>
      <p:sp>
        <p:nvSpPr>
          <p:cNvPr id="7" name="Rectangle 6"/>
          <p:cNvSpPr>
            <a:spLocks/>
          </p:cNvSpPr>
          <p:nvPr userDrawn="1"/>
        </p:nvSpPr>
        <p:spPr>
          <a:xfrm>
            <a:off x="720000" y="720000"/>
            <a:ext cx="6138000" cy="6138000"/>
          </a:xfrm>
          <a:prstGeom prst="rect">
            <a:avLst/>
          </a:prstGeom>
          <a:solidFill>
            <a:srgbClr val="002F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>
            <a:spLocks noChangeAspect="1"/>
          </p:cNvSpPr>
          <p:nvPr userDrawn="1"/>
        </p:nvSpPr>
        <p:spPr>
          <a:xfrm>
            <a:off x="720000" y="720000"/>
            <a:ext cx="1800000" cy="1800000"/>
          </a:xfrm>
          <a:prstGeom prst="rect">
            <a:avLst/>
          </a:prstGeom>
          <a:solidFill>
            <a:srgbClr val="B16E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u="sng"/>
          </a:p>
        </p:txBody>
      </p:sp>
      <p:sp>
        <p:nvSpPr>
          <p:cNvPr id="9" name="Rectangle 8"/>
          <p:cNvSpPr>
            <a:spLocks noChangeAspect="1"/>
          </p:cNvSpPr>
          <p:nvPr userDrawn="1"/>
        </p:nvSpPr>
        <p:spPr>
          <a:xfrm>
            <a:off x="0" y="0"/>
            <a:ext cx="2160000" cy="2160000"/>
          </a:xfrm>
          <a:prstGeom prst="rect">
            <a:avLst/>
          </a:prstGeom>
          <a:solidFill>
            <a:srgbClr val="CF0A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u="sng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0000" y="720000"/>
            <a:ext cx="1440000" cy="14400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082859" y="2864231"/>
            <a:ext cx="5412284" cy="1079999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Heading</a:t>
            </a:r>
            <a:endParaRPr lang="en-US" dirty="0"/>
          </a:p>
        </p:txBody>
      </p:sp>
      <p:sp>
        <p:nvSpPr>
          <p:cNvPr id="12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82859" y="3944229"/>
            <a:ext cx="5412284" cy="10800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178" indent="0" algn="l">
              <a:buNone/>
              <a:defRPr/>
            </a:lvl2pPr>
            <a:lvl3pPr marL="914355" indent="0" algn="l">
              <a:buNone/>
              <a:defRPr/>
            </a:lvl3pPr>
            <a:lvl4pPr marL="1371532" indent="0" algn="l">
              <a:buNone/>
              <a:defRPr/>
            </a:lvl4pPr>
            <a:lvl5pPr marL="1828709" indent="0" algn="l">
              <a:buNone/>
              <a:defRPr/>
            </a:lvl5pPr>
          </a:lstStyle>
          <a:p>
            <a:pPr lvl="0"/>
            <a:r>
              <a:rPr lang="en-US" dirty="0" smtClean="0"/>
              <a:t>Subheading</a:t>
            </a:r>
          </a:p>
        </p:txBody>
      </p:sp>
      <p:sp>
        <p:nvSpPr>
          <p:cNvPr id="13" name="Text Placeholder 22"/>
          <p:cNvSpPr>
            <a:spLocks noGrp="1"/>
          </p:cNvSpPr>
          <p:nvPr>
            <p:ph type="body" sz="quarter" idx="14" hasCustomPrompt="1"/>
          </p:nvPr>
        </p:nvSpPr>
        <p:spPr>
          <a:xfrm>
            <a:off x="1082859" y="5024230"/>
            <a:ext cx="5412284" cy="7200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178" indent="0" algn="l">
              <a:buNone/>
              <a:defRPr/>
            </a:lvl2pPr>
            <a:lvl3pPr marL="914355" indent="0" algn="l">
              <a:buNone/>
              <a:defRPr/>
            </a:lvl3pPr>
            <a:lvl4pPr marL="1371532" indent="0" algn="l">
              <a:buNone/>
              <a:defRPr/>
            </a:lvl4pPr>
            <a:lvl5pPr marL="1828709" indent="0" algn="l">
              <a:buNone/>
              <a:defRPr/>
            </a:lvl5pPr>
          </a:lstStyle>
          <a:p>
            <a:pPr lvl="0"/>
            <a:r>
              <a:rPr lang="en-US" dirty="0" smtClean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63503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lock tower__1.jpg"/>
          <p:cNvPicPr>
            <a:picLocks/>
          </p:cNvPicPr>
          <p:nvPr userDrawn="1"/>
        </p:nvPicPr>
        <p:blipFill rotWithShape="1">
          <a:blip r:embed="rId2"/>
          <a:srcRect l="-76121" t="2707" r="29950"/>
          <a:stretch/>
        </p:blipFill>
        <p:spPr>
          <a:xfrm>
            <a:off x="3780000" y="360000"/>
            <a:ext cx="5364000" cy="5364000"/>
          </a:xfrm>
          <a:prstGeom prst="rect">
            <a:avLst/>
          </a:prstGeom>
        </p:spPr>
      </p:pic>
      <p:sp>
        <p:nvSpPr>
          <p:cNvPr id="7" name="Rectangle 6"/>
          <p:cNvSpPr>
            <a:spLocks/>
          </p:cNvSpPr>
          <p:nvPr userDrawn="1"/>
        </p:nvSpPr>
        <p:spPr>
          <a:xfrm>
            <a:off x="360000" y="360000"/>
            <a:ext cx="6498000" cy="6498000"/>
          </a:xfrm>
          <a:prstGeom prst="rect">
            <a:avLst/>
          </a:prstGeom>
          <a:solidFill>
            <a:srgbClr val="002F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>
            <a:spLocks noChangeAspect="1"/>
          </p:cNvSpPr>
          <p:nvPr userDrawn="1"/>
        </p:nvSpPr>
        <p:spPr>
          <a:xfrm>
            <a:off x="360000" y="360000"/>
            <a:ext cx="1800000" cy="1800000"/>
          </a:xfrm>
          <a:prstGeom prst="rect">
            <a:avLst/>
          </a:prstGeom>
          <a:solidFill>
            <a:srgbClr val="B16E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u="sng"/>
          </a:p>
        </p:txBody>
      </p:sp>
      <p:sp>
        <p:nvSpPr>
          <p:cNvPr id="9" name="Rectangle 8"/>
          <p:cNvSpPr>
            <a:spLocks noChangeAspect="1"/>
          </p:cNvSpPr>
          <p:nvPr userDrawn="1"/>
        </p:nvSpPr>
        <p:spPr>
          <a:xfrm>
            <a:off x="0" y="0"/>
            <a:ext cx="1800000" cy="1800000"/>
          </a:xfrm>
          <a:prstGeom prst="rect">
            <a:avLst/>
          </a:prstGeom>
          <a:solidFill>
            <a:srgbClr val="CF0A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u="sng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0000" y="360000"/>
            <a:ext cx="1440000" cy="14400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720002" y="2504228"/>
            <a:ext cx="5775143" cy="1440000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Heading</a:t>
            </a:r>
            <a:endParaRPr lang="en-US" dirty="0"/>
          </a:p>
        </p:txBody>
      </p:sp>
      <p:sp>
        <p:nvSpPr>
          <p:cNvPr id="12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720002" y="3944229"/>
            <a:ext cx="5775143" cy="10800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178" indent="0" algn="l">
              <a:buNone/>
              <a:defRPr/>
            </a:lvl2pPr>
            <a:lvl3pPr marL="914355" indent="0" algn="l">
              <a:buNone/>
              <a:defRPr/>
            </a:lvl3pPr>
            <a:lvl4pPr marL="1371532" indent="0" algn="l">
              <a:buNone/>
              <a:defRPr/>
            </a:lvl4pPr>
            <a:lvl5pPr marL="1828709" indent="0" algn="l">
              <a:buNone/>
              <a:defRPr/>
            </a:lvl5pPr>
          </a:lstStyle>
          <a:p>
            <a:pPr lvl="0"/>
            <a:r>
              <a:rPr lang="en-US" dirty="0" smtClean="0"/>
              <a:t>Subheading</a:t>
            </a:r>
          </a:p>
        </p:txBody>
      </p:sp>
      <p:sp>
        <p:nvSpPr>
          <p:cNvPr id="13" name="Text Placeholder 22"/>
          <p:cNvSpPr>
            <a:spLocks noGrp="1"/>
          </p:cNvSpPr>
          <p:nvPr>
            <p:ph type="body" sz="quarter" idx="14" hasCustomPrompt="1"/>
          </p:nvPr>
        </p:nvSpPr>
        <p:spPr>
          <a:xfrm>
            <a:off x="720002" y="5024230"/>
            <a:ext cx="5775143" cy="7200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178" indent="0" algn="l">
              <a:buNone/>
              <a:defRPr/>
            </a:lvl2pPr>
            <a:lvl3pPr marL="914355" indent="0" algn="l">
              <a:buNone/>
              <a:defRPr/>
            </a:lvl3pPr>
            <a:lvl4pPr marL="1371532" indent="0" algn="l">
              <a:buNone/>
              <a:defRPr/>
            </a:lvl4pPr>
            <a:lvl5pPr marL="1828709" indent="0" algn="l">
              <a:buNone/>
              <a:defRPr/>
            </a:lvl5pPr>
          </a:lstStyle>
          <a:p>
            <a:pPr lvl="0"/>
            <a:r>
              <a:rPr lang="en-US" dirty="0" smtClean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981592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E4806-577C-5E4B-B2DF-BE87917C71CC}" type="datetime3">
              <a:rPr lang="en-ZA" smtClean="0"/>
              <a:t>26 January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65201" y="6356352"/>
            <a:ext cx="421199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1C495-B0FE-B941-950D-F04B47F85F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4022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6591B-4ED9-D54F-8486-2F7FAAA0CF7B}" type="datetime3">
              <a:rPr lang="en-ZA" smtClean="0"/>
              <a:t>26 January 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1C495-B0FE-B941-950D-F04B47F85F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117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 anchor="ctr" anchorCtr="0"/>
          <a:lstStyle>
            <a:lvl1pPr marL="0" indent="0" algn="l">
              <a:buNone/>
              <a:defRPr>
                <a:solidFill>
                  <a:srgbClr val="002F87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764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text 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6876000" cy="6858000"/>
          </a:xfrm>
          <a:prstGeom prst="rect">
            <a:avLst/>
          </a:prstGeom>
          <a:solidFill>
            <a:srgbClr val="002F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909000"/>
            <a:ext cx="5973619" cy="5040000"/>
          </a:xfrm>
        </p:spPr>
        <p:txBody>
          <a:bodyPr>
            <a:normAutofit/>
          </a:bodyPr>
          <a:lstStyle>
            <a:lvl1pPr>
              <a:defRPr sz="5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Large type used for bold statement or quote</a:t>
            </a:r>
            <a:endParaRPr lang="en-US" dirty="0"/>
          </a:p>
        </p:txBody>
      </p:sp>
      <p:sp>
        <p:nvSpPr>
          <p:cNvPr id="9" name="Rectangle 8"/>
          <p:cNvSpPr>
            <a:spLocks noChangeAspect="1"/>
          </p:cNvSpPr>
          <p:nvPr userDrawn="1"/>
        </p:nvSpPr>
        <p:spPr>
          <a:xfrm>
            <a:off x="6876000" y="6066000"/>
            <a:ext cx="792000" cy="792000"/>
          </a:xfrm>
          <a:prstGeom prst="rect">
            <a:avLst/>
          </a:prstGeom>
          <a:solidFill>
            <a:srgbClr val="CF0A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998553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11CE3-A300-E740-B533-75EEDFA738B4}" type="datetime3">
              <a:rPr lang="en-ZA" smtClean="0"/>
              <a:t>26 January 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1C495-B0FE-B941-950D-F04B47F85F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909000"/>
            <a:ext cx="8229600" cy="5040000"/>
          </a:xfrm>
        </p:spPr>
        <p:txBody>
          <a:bodyPr>
            <a:normAutofit/>
          </a:bodyPr>
          <a:lstStyle>
            <a:lvl1pPr>
              <a:defRPr sz="5400" baseline="0">
                <a:solidFill>
                  <a:srgbClr val="002F87"/>
                </a:solidFill>
              </a:defRPr>
            </a:lvl1pPr>
          </a:lstStyle>
          <a:p>
            <a:r>
              <a:rPr lang="en-US" dirty="0" smtClean="0"/>
              <a:t>Large type used for bold statement or quote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062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heading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/>
          </p:cNvSpPr>
          <p:nvPr userDrawn="1"/>
        </p:nvSpPr>
        <p:spPr>
          <a:xfrm>
            <a:off x="6119999" y="-2"/>
            <a:ext cx="1476004" cy="1476006"/>
          </a:xfrm>
          <a:prstGeom prst="rect">
            <a:avLst/>
          </a:prstGeom>
          <a:solidFill>
            <a:srgbClr val="CF0A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Rectangle 12"/>
          <p:cNvSpPr>
            <a:spLocks noChangeAspect="1"/>
          </p:cNvSpPr>
          <p:nvPr userDrawn="1"/>
        </p:nvSpPr>
        <p:spPr>
          <a:xfrm>
            <a:off x="-3" y="-2"/>
            <a:ext cx="6120000" cy="6120000"/>
          </a:xfrm>
          <a:prstGeom prst="rect">
            <a:avLst/>
          </a:prstGeom>
          <a:solidFill>
            <a:srgbClr val="002F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2" y="1629004"/>
            <a:ext cx="5205596" cy="1800000"/>
          </a:xfrm>
        </p:spPr>
        <p:txBody>
          <a:bodyPr anchor="b" anchorCtr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Heading</a:t>
            </a: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2" y="3429004"/>
            <a:ext cx="5205596" cy="180000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178" indent="0" algn="l">
              <a:buNone/>
              <a:defRPr/>
            </a:lvl2pPr>
            <a:lvl3pPr marL="914355" indent="0" algn="l">
              <a:buNone/>
              <a:defRPr/>
            </a:lvl3pPr>
            <a:lvl4pPr marL="1371532" indent="0" algn="l">
              <a:buNone/>
              <a:defRPr/>
            </a:lvl4pPr>
            <a:lvl5pPr marL="1828709" indent="0" algn="l">
              <a:buNone/>
              <a:defRPr/>
            </a:lvl5pPr>
          </a:lstStyle>
          <a:p>
            <a:pPr lvl="0"/>
            <a:r>
              <a:rPr lang="en-US" dirty="0" smtClean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12522555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05202" y="6356352"/>
            <a:ext cx="125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6D053E97-A28A-C64D-A325-FB087128DEA8}" type="datetime3">
              <a:rPr lang="en-ZA" smtClean="0"/>
              <a:t>26 January 2022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65201" y="6356352"/>
            <a:ext cx="4211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2"/>
            <a:ext cx="648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3801C495-B0FE-B941-950D-F04B47F85F8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831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8" r:id="rId2"/>
    <p:sldLayoutId id="2147483667" r:id="rId3"/>
    <p:sldLayoutId id="2147483650" r:id="rId4"/>
    <p:sldLayoutId id="2147483654" r:id="rId5"/>
    <p:sldLayoutId id="2147483665" r:id="rId6"/>
    <p:sldLayoutId id="2147483660" r:id="rId7"/>
    <p:sldLayoutId id="2147483664" r:id="rId8"/>
    <p:sldLayoutId id="2147483662" r:id="rId9"/>
    <p:sldLayoutId id="2147483663" r:id="rId10"/>
    <p:sldLayoutId id="2147483661" r:id="rId11"/>
    <p:sldLayoutId id="2147483655" r:id="rId12"/>
    <p:sldLayoutId id="2147483651" r:id="rId13"/>
    <p:sldLayoutId id="2147483652" r:id="rId14"/>
    <p:sldLayoutId id="2147483653" r:id="rId15"/>
    <p:sldLayoutId id="2147483656" r:id="rId16"/>
    <p:sldLayoutId id="2147483657" r:id="rId17"/>
    <p:sldLayoutId id="2147483658" r:id="rId18"/>
    <p:sldLayoutId id="2147483659" r:id="rId19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457178" rtl="0" eaLnBrk="1" latinLnBrk="0" hangingPunct="1">
        <a:spcBef>
          <a:spcPct val="0"/>
        </a:spcBef>
        <a:buNone/>
        <a:defRPr sz="4400" kern="1200">
          <a:solidFill>
            <a:srgbClr val="002F87"/>
          </a:solidFill>
          <a:latin typeface="Arial"/>
          <a:ea typeface="+mj-ea"/>
          <a:cs typeface="Arial"/>
        </a:defRPr>
      </a:lvl1pPr>
    </p:titleStyle>
    <p:bodyStyle>
      <a:lvl1pPr marL="457178" indent="-457178" algn="l" defTabSz="457178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1pPr>
      <a:lvl2pPr marL="742913" indent="-285736" algn="l" defTabSz="457178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2pPr>
      <a:lvl3pPr marL="1142944" indent="-228588" algn="l" defTabSz="457178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3pPr>
      <a:lvl4pPr marL="1600120" indent="-228588" algn="l" defTabSz="457178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4pPr>
      <a:lvl5pPr marL="2057297" indent="-228588" algn="l" defTabSz="457178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5pPr>
      <a:lvl6pPr marL="2514474" indent="-228588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8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8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8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4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5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787436" y="5136260"/>
            <a:ext cx="4680000" cy="990219"/>
          </a:xfrm>
        </p:spPr>
        <p:txBody>
          <a:bodyPr>
            <a:noAutofit/>
          </a:bodyPr>
          <a:lstStyle/>
          <a:p>
            <a:r>
              <a:rPr lang="en-US" sz="1600" b="1" dirty="0" smtClean="0"/>
              <a:t>Department of Historical and Heritage </a:t>
            </a:r>
            <a:r>
              <a:rPr lang="en-US" sz="1600" b="1" dirty="0"/>
              <a:t>S</a:t>
            </a:r>
            <a:r>
              <a:rPr lang="en-US" sz="1600" b="1" dirty="0" smtClean="0"/>
              <a:t>tudies University of Pretoria (2018-2019)</a:t>
            </a:r>
            <a:endParaRPr lang="en-US" sz="1600" b="1" dirty="0"/>
          </a:p>
          <a:p>
            <a:r>
              <a:rPr lang="en-US" sz="1600" b="1" i="1" dirty="0" smtClean="0"/>
              <a:t>Research Day 15 March 2019</a:t>
            </a:r>
          </a:p>
          <a:p>
            <a:endParaRPr lang="en-US" sz="1600" b="1" dirty="0"/>
          </a:p>
        </p:txBody>
      </p:sp>
      <p:sp>
        <p:nvSpPr>
          <p:cNvPr id="4" name="Title 9"/>
          <p:cNvSpPr txBox="1">
            <a:spLocks/>
          </p:cNvSpPr>
          <p:nvPr/>
        </p:nvSpPr>
        <p:spPr>
          <a:xfrm>
            <a:off x="787436" y="3320831"/>
            <a:ext cx="5267404" cy="16897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45717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GB" sz="1400" b="1" dirty="0" smtClean="0">
                <a:latin typeface="Arial" charset="0"/>
              </a:rPr>
              <a:t/>
            </a:r>
            <a:br>
              <a:rPr lang="en-GB" sz="1400" b="1" dirty="0" smtClean="0">
                <a:latin typeface="Arial" charset="0"/>
              </a:rPr>
            </a:br>
            <a:r>
              <a:rPr lang="en-GB" sz="1400" b="1" dirty="0" smtClean="0">
                <a:latin typeface="Arial" charset="0"/>
              </a:rPr>
              <a:t/>
            </a:r>
            <a:br>
              <a:rPr lang="en-GB" sz="1400" b="1" dirty="0" smtClean="0">
                <a:latin typeface="Arial" charset="0"/>
              </a:rPr>
            </a:br>
            <a:r>
              <a:rPr lang="en-GB" sz="1400" b="1" dirty="0" smtClean="0">
                <a:latin typeface="Arial" charset="0"/>
              </a:rPr>
              <a:t>Prof Karen Harris</a:t>
            </a:r>
          </a:p>
          <a:p>
            <a:r>
              <a:rPr lang="en-GB" sz="1400" b="1" dirty="0" err="1" smtClean="0">
                <a:latin typeface="Arial" charset="0"/>
              </a:rPr>
              <a:t>Hannes</a:t>
            </a:r>
            <a:r>
              <a:rPr lang="en-GB" sz="1400" b="1" dirty="0" smtClean="0">
                <a:latin typeface="Arial" charset="0"/>
              </a:rPr>
              <a:t> Engelbrecht</a:t>
            </a:r>
          </a:p>
          <a:p>
            <a:r>
              <a:rPr lang="en-GB" sz="1400" b="1" dirty="0" smtClean="0">
                <a:latin typeface="Arial" charset="0"/>
              </a:rPr>
              <a:t>Sian Pretorius</a:t>
            </a:r>
            <a:r>
              <a:rPr lang="en-GB" sz="1400" b="1" smtClean="0">
                <a:latin typeface="Arial" charset="0"/>
              </a:rPr>
              <a:t/>
            </a:r>
            <a:br>
              <a:rPr lang="en-GB" sz="1400" b="1" smtClean="0">
                <a:latin typeface="Arial" charset="0"/>
              </a:rPr>
            </a:br>
            <a:r>
              <a:rPr lang="en-GB" sz="1400" b="1" dirty="0" smtClean="0">
                <a:latin typeface="Arial" charset="0"/>
              </a:rPr>
              <a:t/>
            </a:r>
            <a:br>
              <a:rPr lang="en-GB" sz="1400" b="1" dirty="0" smtClean="0">
                <a:latin typeface="Arial" charset="0"/>
              </a:rPr>
            </a:br>
            <a:endParaRPr lang="en-US" sz="1400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87436" y="2483231"/>
            <a:ext cx="5305540" cy="1079999"/>
          </a:xfrm>
        </p:spPr>
        <p:txBody>
          <a:bodyPr>
            <a:normAutofit fontScale="90000"/>
          </a:bodyPr>
          <a:lstStyle/>
          <a:p>
            <a:pPr fontAlgn="base"/>
            <a:r>
              <a:rPr lang="en-US" sz="2800" b="1" dirty="0"/>
              <a:t>Cross-Border Themed Tourism Routes in the southern African region: practice and potential</a:t>
            </a:r>
            <a:endParaRPr lang="en-ZA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4824" y="1314450"/>
            <a:ext cx="3133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ZA" sz="3200" b="1" dirty="0" smtClean="0">
                <a:solidFill>
                  <a:schemeClr val="bg1"/>
                </a:solidFill>
              </a:rPr>
              <a:t>TOURISMSCAPES</a:t>
            </a:r>
            <a:endParaRPr lang="en-ZA" sz="3200" b="1" dirty="0">
              <a:solidFill>
                <a:schemeClr val="bg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3" y="3066190"/>
            <a:ext cx="4949298" cy="3696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01886"/>
            <a:ext cx="5003800" cy="3739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4"/>
          <a:srcRect l="45524" t="22458" r="35766" b="55528"/>
          <a:stretch/>
        </p:blipFill>
        <p:spPr bwMode="auto">
          <a:xfrm>
            <a:off x="5391150" y="4181475"/>
            <a:ext cx="3390900" cy="24669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6"/>
          <p:cNvSpPr/>
          <p:nvPr/>
        </p:nvSpPr>
        <p:spPr>
          <a:xfrm>
            <a:off x="5391150" y="4048125"/>
            <a:ext cx="3390900" cy="396715"/>
          </a:xfrm>
          <a:prstGeom prst="rect">
            <a:avLst/>
          </a:prstGeom>
          <a:solidFill>
            <a:srgbClr val="66CC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400" b="1" dirty="0" smtClean="0">
                <a:solidFill>
                  <a:srgbClr val="003399"/>
                </a:solidFill>
              </a:rPr>
              <a:t>NAMBIA-SOUTH AFRICA CORRIDOR</a:t>
            </a:r>
            <a:endParaRPr lang="en-ZA" sz="1400" b="1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57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244600"/>
            <a:ext cx="66548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ZA" b="1" dirty="0" smtClean="0">
                <a:solidFill>
                  <a:schemeClr val="bg1"/>
                </a:solidFill>
              </a:rPr>
              <a:t>Origins </a:t>
            </a:r>
            <a:r>
              <a:rPr lang="en-ZA" b="1" dirty="0">
                <a:solidFill>
                  <a:schemeClr val="bg1"/>
                </a:solidFill>
              </a:rPr>
              <a:t>Route </a:t>
            </a:r>
            <a:r>
              <a:rPr lang="en-ZA" dirty="0">
                <a:solidFill>
                  <a:schemeClr val="bg1"/>
                </a:solidFill>
              </a:rPr>
              <a:t>– </a:t>
            </a:r>
            <a:r>
              <a:rPr lang="en-ZA" dirty="0" smtClean="0">
                <a:solidFill>
                  <a:schemeClr val="bg1"/>
                </a:solidFill>
              </a:rPr>
              <a:t>fossils, </a:t>
            </a:r>
            <a:r>
              <a:rPr lang="en-ZA" dirty="0">
                <a:solidFill>
                  <a:schemeClr val="bg1"/>
                </a:solidFill>
              </a:rPr>
              <a:t>first inhabitants and first </a:t>
            </a:r>
            <a:r>
              <a:rPr lang="en-ZA" dirty="0" smtClean="0">
                <a:solidFill>
                  <a:schemeClr val="bg1"/>
                </a:solidFill>
              </a:rPr>
              <a:t>kingdoms</a:t>
            </a:r>
            <a:endParaRPr lang="en-ZA" dirty="0">
              <a:solidFill>
                <a:schemeClr val="bg1"/>
              </a:solidFill>
            </a:endParaRPr>
          </a:p>
          <a:p>
            <a:pPr lvl="0"/>
            <a:endParaRPr lang="en-ZA" dirty="0">
              <a:solidFill>
                <a:schemeClr val="bg1"/>
              </a:solidFill>
            </a:endParaRPr>
          </a:p>
          <a:p>
            <a:pPr lvl="0"/>
            <a:r>
              <a:rPr lang="en-ZA" b="1" dirty="0" smtClean="0">
                <a:solidFill>
                  <a:schemeClr val="bg1"/>
                </a:solidFill>
              </a:rPr>
              <a:t>Colonial </a:t>
            </a:r>
            <a:r>
              <a:rPr lang="en-ZA" b="1" dirty="0">
                <a:solidFill>
                  <a:schemeClr val="bg1"/>
                </a:solidFill>
              </a:rPr>
              <a:t>Remnants Route </a:t>
            </a:r>
            <a:r>
              <a:rPr lang="en-ZA" dirty="0">
                <a:solidFill>
                  <a:schemeClr val="bg1"/>
                </a:solidFill>
              </a:rPr>
              <a:t>– </a:t>
            </a:r>
            <a:r>
              <a:rPr lang="en-ZA" dirty="0" smtClean="0">
                <a:solidFill>
                  <a:schemeClr val="bg1"/>
                </a:solidFill>
              </a:rPr>
              <a:t>colonial </a:t>
            </a:r>
            <a:r>
              <a:rPr lang="en-ZA" dirty="0">
                <a:solidFill>
                  <a:schemeClr val="bg1"/>
                </a:solidFill>
              </a:rPr>
              <a:t>histories and </a:t>
            </a:r>
            <a:r>
              <a:rPr lang="en-ZA" dirty="0" smtClean="0">
                <a:solidFill>
                  <a:schemeClr val="bg1"/>
                </a:solidFill>
              </a:rPr>
              <a:t>heritages</a:t>
            </a:r>
          </a:p>
          <a:p>
            <a:pPr lvl="0"/>
            <a:r>
              <a:rPr lang="en-ZA" dirty="0" smtClean="0">
                <a:solidFill>
                  <a:schemeClr val="bg1"/>
                </a:solidFill>
              </a:rPr>
              <a:t> </a:t>
            </a:r>
            <a:endParaRPr lang="en-ZA" dirty="0">
              <a:solidFill>
                <a:schemeClr val="bg1"/>
              </a:solidFill>
            </a:endParaRPr>
          </a:p>
          <a:p>
            <a:pPr lvl="0"/>
            <a:r>
              <a:rPr lang="en-ZA" b="1" dirty="0" smtClean="0">
                <a:solidFill>
                  <a:schemeClr val="bg1"/>
                </a:solidFill>
              </a:rPr>
              <a:t>Liberation </a:t>
            </a:r>
            <a:r>
              <a:rPr lang="en-ZA" b="1" dirty="0">
                <a:solidFill>
                  <a:schemeClr val="bg1"/>
                </a:solidFill>
              </a:rPr>
              <a:t>Route </a:t>
            </a:r>
            <a:r>
              <a:rPr lang="en-ZA" dirty="0" smtClean="0">
                <a:solidFill>
                  <a:schemeClr val="bg1"/>
                </a:solidFill>
              </a:rPr>
              <a:t>– movements opposed to </a:t>
            </a:r>
            <a:r>
              <a:rPr lang="en-ZA" dirty="0">
                <a:solidFill>
                  <a:schemeClr val="bg1"/>
                </a:solidFill>
              </a:rPr>
              <a:t>colonial </a:t>
            </a:r>
            <a:r>
              <a:rPr lang="en-ZA" dirty="0" smtClean="0">
                <a:solidFill>
                  <a:schemeClr val="bg1"/>
                </a:solidFill>
              </a:rPr>
              <a:t>oppression</a:t>
            </a:r>
          </a:p>
          <a:p>
            <a:pPr lvl="0"/>
            <a:endParaRPr lang="en-ZA" dirty="0">
              <a:solidFill>
                <a:schemeClr val="bg1"/>
              </a:solidFill>
            </a:endParaRPr>
          </a:p>
          <a:p>
            <a:pPr lvl="0"/>
            <a:r>
              <a:rPr lang="en-ZA" b="1" dirty="0" smtClean="0">
                <a:solidFill>
                  <a:schemeClr val="bg1"/>
                </a:solidFill>
              </a:rPr>
              <a:t>Literature </a:t>
            </a:r>
            <a:r>
              <a:rPr lang="en-ZA" b="1" dirty="0">
                <a:solidFill>
                  <a:schemeClr val="bg1"/>
                </a:solidFill>
              </a:rPr>
              <a:t>and Film Route </a:t>
            </a:r>
            <a:r>
              <a:rPr lang="en-ZA" dirty="0">
                <a:solidFill>
                  <a:schemeClr val="bg1"/>
                </a:solidFill>
              </a:rPr>
              <a:t>– </a:t>
            </a:r>
            <a:r>
              <a:rPr lang="en-ZA" dirty="0" smtClean="0">
                <a:solidFill>
                  <a:schemeClr val="bg1"/>
                </a:solidFill>
              </a:rPr>
              <a:t>literary </a:t>
            </a:r>
            <a:r>
              <a:rPr lang="en-ZA" dirty="0">
                <a:solidFill>
                  <a:schemeClr val="bg1"/>
                </a:solidFill>
              </a:rPr>
              <a:t>and film tourism </a:t>
            </a:r>
            <a:r>
              <a:rPr lang="en-ZA" dirty="0" smtClean="0">
                <a:solidFill>
                  <a:schemeClr val="bg1"/>
                </a:solidFill>
              </a:rPr>
              <a:t>sites</a:t>
            </a:r>
          </a:p>
          <a:p>
            <a:pPr lvl="0"/>
            <a:r>
              <a:rPr lang="en-ZA" dirty="0" smtClean="0">
                <a:solidFill>
                  <a:schemeClr val="bg1"/>
                </a:solidFill>
              </a:rPr>
              <a:t> </a:t>
            </a:r>
            <a:endParaRPr lang="en-ZA" dirty="0">
              <a:solidFill>
                <a:schemeClr val="bg1"/>
              </a:solidFill>
            </a:endParaRPr>
          </a:p>
          <a:p>
            <a:pPr lvl="0"/>
            <a:r>
              <a:rPr lang="en-ZA" b="1" dirty="0" smtClean="0">
                <a:solidFill>
                  <a:schemeClr val="bg1"/>
                </a:solidFill>
              </a:rPr>
              <a:t>7 </a:t>
            </a:r>
            <a:r>
              <a:rPr lang="en-ZA" b="1" dirty="0">
                <a:solidFill>
                  <a:schemeClr val="bg1"/>
                </a:solidFill>
              </a:rPr>
              <a:t>Natural Wonders of Southern </a:t>
            </a:r>
            <a:r>
              <a:rPr lang="en-ZA" b="1" dirty="0" smtClean="0">
                <a:solidFill>
                  <a:schemeClr val="bg1"/>
                </a:solidFill>
              </a:rPr>
              <a:t>Africa </a:t>
            </a:r>
            <a:r>
              <a:rPr lang="en-ZA" dirty="0">
                <a:solidFill>
                  <a:schemeClr val="bg1"/>
                </a:solidFill>
              </a:rPr>
              <a:t>– </a:t>
            </a:r>
            <a:r>
              <a:rPr lang="en-ZA" dirty="0" smtClean="0">
                <a:solidFill>
                  <a:schemeClr val="bg1"/>
                </a:solidFill>
              </a:rPr>
              <a:t>nature attractions</a:t>
            </a:r>
          </a:p>
          <a:p>
            <a:pPr lvl="0"/>
            <a:endParaRPr lang="en-ZA" dirty="0">
              <a:solidFill>
                <a:schemeClr val="bg1"/>
              </a:solidFill>
            </a:endParaRPr>
          </a:p>
          <a:p>
            <a:pPr lvl="0"/>
            <a:r>
              <a:rPr lang="en-ZA" b="1" dirty="0" smtClean="0">
                <a:solidFill>
                  <a:schemeClr val="bg1"/>
                </a:solidFill>
              </a:rPr>
              <a:t>Culinary </a:t>
            </a:r>
            <a:r>
              <a:rPr lang="en-ZA" b="1" dirty="0">
                <a:solidFill>
                  <a:schemeClr val="bg1"/>
                </a:solidFill>
              </a:rPr>
              <a:t>Route </a:t>
            </a:r>
            <a:r>
              <a:rPr lang="en-ZA" dirty="0">
                <a:solidFill>
                  <a:schemeClr val="bg1"/>
                </a:solidFill>
              </a:rPr>
              <a:t>– </a:t>
            </a:r>
            <a:r>
              <a:rPr lang="en-ZA" dirty="0" smtClean="0">
                <a:solidFill>
                  <a:schemeClr val="bg1"/>
                </a:solidFill>
              </a:rPr>
              <a:t>tasting </a:t>
            </a:r>
            <a:r>
              <a:rPr lang="en-ZA" dirty="0">
                <a:solidFill>
                  <a:schemeClr val="bg1"/>
                </a:solidFill>
              </a:rPr>
              <a:t>and learning to cook the local </a:t>
            </a:r>
            <a:r>
              <a:rPr lang="en-ZA" dirty="0" smtClean="0">
                <a:solidFill>
                  <a:schemeClr val="bg1"/>
                </a:solidFill>
              </a:rPr>
              <a:t>cuisines</a:t>
            </a:r>
          </a:p>
          <a:p>
            <a:pPr lvl="0"/>
            <a:endParaRPr lang="en-ZA" dirty="0">
              <a:solidFill>
                <a:schemeClr val="bg1"/>
              </a:solidFill>
            </a:endParaRPr>
          </a:p>
          <a:p>
            <a:pPr lvl="0"/>
            <a:r>
              <a:rPr lang="en-ZA" b="1" dirty="0" smtClean="0">
                <a:solidFill>
                  <a:schemeClr val="bg1"/>
                </a:solidFill>
              </a:rPr>
              <a:t>Culture </a:t>
            </a:r>
            <a:r>
              <a:rPr lang="en-ZA" b="1" dirty="0">
                <a:solidFill>
                  <a:schemeClr val="bg1"/>
                </a:solidFill>
              </a:rPr>
              <a:t>Rumble Route </a:t>
            </a:r>
            <a:r>
              <a:rPr lang="en-ZA" dirty="0">
                <a:solidFill>
                  <a:schemeClr val="bg1"/>
                </a:solidFill>
              </a:rPr>
              <a:t>– </a:t>
            </a:r>
            <a:r>
              <a:rPr lang="en-ZA" dirty="0" smtClean="0">
                <a:solidFill>
                  <a:schemeClr val="bg1"/>
                </a:solidFill>
              </a:rPr>
              <a:t>cultural </a:t>
            </a:r>
            <a:r>
              <a:rPr lang="en-ZA" dirty="0">
                <a:solidFill>
                  <a:schemeClr val="bg1"/>
                </a:solidFill>
              </a:rPr>
              <a:t>villages and attractions </a:t>
            </a:r>
            <a:endParaRPr lang="en-ZA" dirty="0" smtClean="0">
              <a:solidFill>
                <a:schemeClr val="bg1"/>
              </a:solidFill>
            </a:endParaRPr>
          </a:p>
          <a:p>
            <a:pPr lvl="0"/>
            <a:r>
              <a:rPr lang="en-ZA" dirty="0" smtClean="0">
                <a:solidFill>
                  <a:schemeClr val="bg1"/>
                </a:solidFill>
              </a:rPr>
              <a:t> </a:t>
            </a:r>
            <a:endParaRPr lang="en-ZA" dirty="0">
              <a:solidFill>
                <a:schemeClr val="bg1"/>
              </a:solidFill>
            </a:endParaRPr>
          </a:p>
          <a:p>
            <a:r>
              <a:rPr lang="en-ZA" b="1" dirty="0" smtClean="0">
                <a:solidFill>
                  <a:schemeClr val="bg1"/>
                </a:solidFill>
              </a:rPr>
              <a:t>Supernatural </a:t>
            </a:r>
            <a:r>
              <a:rPr lang="en-ZA" b="1" dirty="0">
                <a:solidFill>
                  <a:schemeClr val="bg1"/>
                </a:solidFill>
              </a:rPr>
              <a:t>Southern Africa </a:t>
            </a:r>
            <a:r>
              <a:rPr lang="en-ZA" dirty="0" smtClean="0">
                <a:solidFill>
                  <a:schemeClr val="bg1"/>
                </a:solidFill>
              </a:rPr>
              <a:t>– mysterious </a:t>
            </a:r>
            <a:r>
              <a:rPr lang="en-ZA" dirty="0">
                <a:solidFill>
                  <a:schemeClr val="bg1"/>
                </a:solidFill>
              </a:rPr>
              <a:t>local legends on monsters, ancestors, spirits, ghosts and other supernatural occurrences. </a:t>
            </a:r>
          </a:p>
        </p:txBody>
      </p:sp>
      <p:sp>
        <p:nvSpPr>
          <p:cNvPr id="4" name="Rectangle 3"/>
          <p:cNvSpPr/>
          <p:nvPr/>
        </p:nvSpPr>
        <p:spPr>
          <a:xfrm>
            <a:off x="1891860" y="289461"/>
            <a:ext cx="559512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ZA" sz="2800" b="1" dirty="0">
                <a:solidFill>
                  <a:schemeClr val="bg1"/>
                </a:solidFill>
              </a:rPr>
              <a:t>T</a:t>
            </a:r>
            <a:r>
              <a:rPr lang="en-ZA" sz="2800" b="1" dirty="0" smtClean="0">
                <a:solidFill>
                  <a:schemeClr val="bg1"/>
                </a:solidFill>
              </a:rPr>
              <a:t>hemed </a:t>
            </a:r>
            <a:r>
              <a:rPr lang="en-ZA" sz="2800" b="1" dirty="0">
                <a:solidFill>
                  <a:schemeClr val="bg1"/>
                </a:solidFill>
              </a:rPr>
              <a:t>cross-border tourist </a:t>
            </a:r>
            <a:r>
              <a:rPr lang="en-ZA" sz="2800" b="1" dirty="0" smtClean="0">
                <a:solidFill>
                  <a:schemeClr val="bg1"/>
                </a:solidFill>
              </a:rPr>
              <a:t>routes</a:t>
            </a:r>
          </a:p>
          <a:p>
            <a:pPr algn="r"/>
            <a:r>
              <a:rPr lang="en-ZA" sz="2800" b="1" dirty="0" smtClean="0">
                <a:solidFill>
                  <a:schemeClr val="bg1"/>
                </a:solidFill>
              </a:rPr>
              <a:t>“Tourism-</a:t>
            </a:r>
            <a:r>
              <a:rPr lang="en-ZA" sz="2800" b="1" dirty="0" err="1" smtClean="0">
                <a:solidFill>
                  <a:schemeClr val="bg1"/>
                </a:solidFill>
              </a:rPr>
              <a:t>scapes</a:t>
            </a:r>
            <a:r>
              <a:rPr lang="en-ZA" sz="2800" b="1" dirty="0" smtClean="0">
                <a:solidFill>
                  <a:schemeClr val="bg1"/>
                </a:solidFill>
              </a:rPr>
              <a:t>”</a:t>
            </a:r>
            <a:endParaRPr lang="en-Z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922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49264" y="160258"/>
            <a:ext cx="40868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sz="2800" b="1" dirty="0" smtClean="0">
                <a:solidFill>
                  <a:schemeClr val="bg1"/>
                </a:solidFill>
              </a:rPr>
              <a:t>RATIONALE OF THE STUDY</a:t>
            </a:r>
            <a:endParaRPr lang="en-ZA" sz="28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2822" y="861755"/>
            <a:ext cx="51861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ZA" sz="3200" b="1" dirty="0" smtClean="0">
                <a:solidFill>
                  <a:srgbClr val="FF0000"/>
                </a:solidFill>
              </a:rPr>
              <a:t>DESTINATION AND PRODUCT DEVELOPMENT</a:t>
            </a:r>
            <a:endParaRPr lang="en-ZA" sz="32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2822" y="2486289"/>
            <a:ext cx="51861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ZA" sz="3200" b="1" dirty="0" smtClean="0">
                <a:solidFill>
                  <a:srgbClr val="FF0000"/>
                </a:solidFill>
              </a:rPr>
              <a:t>PRODUCT   DIVERSIFICATION</a:t>
            </a:r>
            <a:endParaRPr lang="en-ZA" sz="32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2822" y="4110823"/>
            <a:ext cx="5186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ZA" sz="3200" b="1" dirty="0" smtClean="0">
                <a:solidFill>
                  <a:srgbClr val="FF0000"/>
                </a:solidFill>
              </a:rPr>
              <a:t>REGIONAL CO-OPERATION</a:t>
            </a:r>
            <a:endParaRPr lang="en-ZA" sz="32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242914"/>
            <a:ext cx="5186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ZA" sz="3200" b="1" dirty="0" smtClean="0">
                <a:solidFill>
                  <a:srgbClr val="FF0000"/>
                </a:solidFill>
              </a:rPr>
              <a:t>ACCUMULATIVE  BENEFITS</a:t>
            </a:r>
            <a:endParaRPr lang="en-ZA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18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outline of afr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60" y="1030406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Image result for outline of europ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pic>
        <p:nvPicPr>
          <p:cNvPr id="1032" name="Picture 8" descr="Image result for outline of europ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47" t="5373" r="10754" b="12597"/>
          <a:stretch/>
        </p:blipFill>
        <p:spPr bwMode="auto">
          <a:xfrm>
            <a:off x="4299044" y="2666881"/>
            <a:ext cx="4531056" cy="367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46460" y="4133868"/>
            <a:ext cx="10775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4000" b="1" dirty="0" smtClean="0">
                <a:solidFill>
                  <a:srgbClr val="FF0000"/>
                </a:solidFill>
              </a:rPr>
              <a:t>50%</a:t>
            </a:r>
            <a:endParaRPr lang="en-ZA" sz="40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67303" y="1937925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4000" b="1" dirty="0" smtClean="0">
                <a:solidFill>
                  <a:srgbClr val="FF0000"/>
                </a:solidFill>
              </a:rPr>
              <a:t>4,7%</a:t>
            </a:r>
            <a:endParaRPr lang="en-ZA" sz="40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59091" y="159496"/>
            <a:ext cx="602581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3200" b="1" dirty="0" smtClean="0">
                <a:solidFill>
                  <a:schemeClr val="bg1"/>
                </a:solidFill>
              </a:rPr>
              <a:t>INBOUND TRAVEL MARKET SHARE</a:t>
            </a:r>
          </a:p>
          <a:p>
            <a:pPr algn="r"/>
            <a:r>
              <a:rPr lang="en-ZA" sz="3200" b="1" dirty="0" smtClean="0">
                <a:solidFill>
                  <a:schemeClr val="bg1"/>
                </a:solidFill>
              </a:rPr>
              <a:t>2016</a:t>
            </a:r>
            <a:endParaRPr lang="en-ZA" sz="32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5575" y="4318534"/>
            <a:ext cx="41440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2800" b="1" dirty="0" smtClean="0">
                <a:solidFill>
                  <a:schemeClr val="bg1"/>
                </a:solidFill>
              </a:rPr>
              <a:t>Collaborate – not compete</a:t>
            </a:r>
            <a:endParaRPr lang="en-ZA" sz="2800" b="1" dirty="0">
              <a:solidFill>
                <a:schemeClr val="bg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667303" y="1760561"/>
            <a:ext cx="1210588" cy="109176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noFill/>
            </a:endParaRPr>
          </a:p>
        </p:txBody>
      </p:sp>
      <p:sp>
        <p:nvSpPr>
          <p:cNvPr id="12" name="Oval 11"/>
          <p:cNvSpPr/>
          <p:nvPr/>
        </p:nvSpPr>
        <p:spPr>
          <a:xfrm>
            <a:off x="6579863" y="3901497"/>
            <a:ext cx="1210588" cy="109176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063242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7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0125" y="1505396"/>
            <a:ext cx="5909481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200" dirty="0" smtClean="0">
                <a:solidFill>
                  <a:schemeClr val="bg1"/>
                </a:solidFill>
              </a:rPr>
              <a:t>“development </a:t>
            </a:r>
            <a:r>
              <a:rPr lang="en-ZA" sz="3200" dirty="0">
                <a:solidFill>
                  <a:schemeClr val="bg1"/>
                </a:solidFill>
              </a:rPr>
              <a:t>of new tourism products [through] the connection of already established forms of tourism with alternative/niche tourism products [,…] including cultural </a:t>
            </a:r>
            <a:r>
              <a:rPr lang="en-ZA" sz="3200" dirty="0" smtClean="0">
                <a:solidFill>
                  <a:schemeClr val="bg1"/>
                </a:solidFill>
              </a:rPr>
              <a:t>tourism”</a:t>
            </a:r>
          </a:p>
          <a:p>
            <a:endParaRPr lang="en-ZA" sz="3200" dirty="0" smtClean="0">
              <a:solidFill>
                <a:schemeClr val="bg1"/>
              </a:solidFill>
            </a:endParaRPr>
          </a:p>
          <a:p>
            <a:pPr algn="r"/>
            <a:r>
              <a:rPr lang="en-ZA" sz="2000" dirty="0" err="1" smtClean="0">
                <a:solidFill>
                  <a:schemeClr val="bg1"/>
                </a:solidFill>
              </a:rPr>
              <a:t>Acolla</a:t>
            </a:r>
            <a:r>
              <a:rPr lang="en-ZA" sz="2000" dirty="0" smtClean="0">
                <a:solidFill>
                  <a:schemeClr val="bg1"/>
                </a:solidFill>
              </a:rPr>
              <a:t> Cameron, Niche </a:t>
            </a:r>
            <a:r>
              <a:rPr lang="en-ZA" sz="2000" dirty="0">
                <a:solidFill>
                  <a:schemeClr val="bg1"/>
                </a:solidFill>
              </a:rPr>
              <a:t>Focused Tourism Development in Small Island Developing States: The case of Trinidad”, </a:t>
            </a:r>
            <a:r>
              <a:rPr lang="en-ZA" sz="2000" i="1" dirty="0">
                <a:solidFill>
                  <a:schemeClr val="bg1"/>
                </a:solidFill>
              </a:rPr>
              <a:t>Academic Conferences Association</a:t>
            </a:r>
            <a:r>
              <a:rPr lang="en-ZA" sz="2000" dirty="0">
                <a:solidFill>
                  <a:schemeClr val="bg1"/>
                </a:solidFill>
              </a:rPr>
              <a:t>, 2017, p. 732</a:t>
            </a:r>
            <a:r>
              <a:rPr lang="en-ZA" sz="2000" dirty="0" smtClean="0">
                <a:solidFill>
                  <a:schemeClr val="bg1"/>
                </a:solidFill>
              </a:rPr>
              <a:t> </a:t>
            </a:r>
            <a:endParaRPr lang="en-ZA" sz="20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72934" y="340352"/>
            <a:ext cx="34185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3600" b="1" dirty="0" smtClean="0">
                <a:solidFill>
                  <a:schemeClr val="bg1"/>
                </a:solidFill>
              </a:rPr>
              <a:t>Possible solution</a:t>
            </a:r>
            <a:endParaRPr lang="en-ZA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6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00560" y="29067"/>
            <a:ext cx="3570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600" b="1" dirty="0" smtClean="0">
                <a:solidFill>
                  <a:schemeClr val="bg1"/>
                </a:solidFill>
              </a:rPr>
              <a:t>Literature Review</a:t>
            </a:r>
            <a:endParaRPr lang="en-ZA" sz="36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0182" y="1018573"/>
            <a:ext cx="5856051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b="1" dirty="0" smtClean="0">
                <a:solidFill>
                  <a:schemeClr val="bg1"/>
                </a:solidFill>
              </a:rPr>
              <a:t>- </a:t>
            </a:r>
            <a:r>
              <a:rPr lang="en-ZA" sz="2400" b="1" dirty="0" smtClean="0">
                <a:solidFill>
                  <a:srgbClr val="FF0000"/>
                </a:solidFill>
              </a:rPr>
              <a:t>Cross border:</a:t>
            </a:r>
          </a:p>
          <a:p>
            <a:r>
              <a:rPr lang="en-ZA" sz="2000" b="1" dirty="0" smtClean="0">
                <a:solidFill>
                  <a:schemeClr val="bg1"/>
                </a:solidFill>
              </a:rPr>
              <a:t>D.J. Timothy; Association of European Cross-border Communities (AEBR); H. </a:t>
            </a:r>
            <a:r>
              <a:rPr lang="en-ZA" sz="2000" b="1" dirty="0" err="1" smtClean="0">
                <a:solidFill>
                  <a:schemeClr val="bg1"/>
                </a:solidFill>
              </a:rPr>
              <a:t>Wachowiak</a:t>
            </a:r>
            <a:r>
              <a:rPr lang="en-ZA" sz="2000" b="1" dirty="0" smtClean="0">
                <a:solidFill>
                  <a:schemeClr val="bg1"/>
                </a:solidFill>
              </a:rPr>
              <a:t>; K. </a:t>
            </a:r>
            <a:r>
              <a:rPr lang="en-ZA" sz="2000" b="1" dirty="0" err="1" smtClean="0">
                <a:solidFill>
                  <a:schemeClr val="bg1"/>
                </a:solidFill>
              </a:rPr>
              <a:t>Vodeb</a:t>
            </a:r>
            <a:r>
              <a:rPr lang="en-ZA" sz="2000" b="1" dirty="0" smtClean="0">
                <a:solidFill>
                  <a:schemeClr val="bg1"/>
                </a:solidFill>
              </a:rPr>
              <a:t>; E. K. </a:t>
            </a:r>
            <a:r>
              <a:rPr lang="en-ZA" sz="2000" b="1" dirty="0" err="1" smtClean="0">
                <a:solidFill>
                  <a:schemeClr val="bg1"/>
                </a:solidFill>
              </a:rPr>
              <a:t>Prokolla</a:t>
            </a:r>
            <a:r>
              <a:rPr lang="en-ZA" sz="2000" b="1" dirty="0" smtClean="0">
                <a:solidFill>
                  <a:schemeClr val="bg1"/>
                </a:solidFill>
              </a:rPr>
              <a:t>; S.V. </a:t>
            </a:r>
            <a:r>
              <a:rPr lang="en-ZA" sz="2000" b="1" dirty="0" err="1" smtClean="0">
                <a:solidFill>
                  <a:schemeClr val="bg1"/>
                </a:solidFill>
              </a:rPr>
              <a:t>Stepanova</a:t>
            </a:r>
            <a:r>
              <a:rPr lang="en-ZA" sz="2000" b="1" dirty="0" smtClean="0">
                <a:solidFill>
                  <a:schemeClr val="bg1"/>
                </a:solidFill>
              </a:rPr>
              <a:t>; </a:t>
            </a:r>
            <a:r>
              <a:rPr lang="en-ZA" sz="2000" b="1" dirty="0">
                <a:solidFill>
                  <a:schemeClr val="bg1"/>
                </a:solidFill>
              </a:rPr>
              <a:t>G. </a:t>
            </a:r>
            <a:r>
              <a:rPr lang="en-ZA" sz="2000" b="1" dirty="0" err="1">
                <a:solidFill>
                  <a:schemeClr val="bg1"/>
                </a:solidFill>
              </a:rPr>
              <a:t>Skaremo</a:t>
            </a:r>
            <a:r>
              <a:rPr lang="en-ZA" sz="2000" b="1" dirty="0" smtClean="0">
                <a:solidFill>
                  <a:schemeClr val="bg1"/>
                </a:solidFill>
              </a:rPr>
              <a:t>; A. Murphy. </a:t>
            </a:r>
            <a:endParaRPr lang="en-ZA" sz="1200" b="1" dirty="0" smtClean="0">
              <a:solidFill>
                <a:schemeClr val="bg1"/>
              </a:solidFill>
            </a:endParaRPr>
          </a:p>
          <a:p>
            <a:r>
              <a:rPr lang="en-ZA" sz="2400" b="1" dirty="0" smtClean="0">
                <a:solidFill>
                  <a:schemeClr val="bg1"/>
                </a:solidFill>
              </a:rPr>
              <a:t> </a:t>
            </a:r>
            <a:r>
              <a:rPr lang="en-ZA" sz="2400" b="1" dirty="0" smtClean="0">
                <a:solidFill>
                  <a:srgbClr val="FF0000"/>
                </a:solidFill>
              </a:rPr>
              <a:t>Theme Routes:</a:t>
            </a:r>
          </a:p>
          <a:p>
            <a:pPr marL="342900" indent="-342900">
              <a:buFontTx/>
              <a:buChar char="-"/>
            </a:pPr>
            <a:r>
              <a:rPr lang="en-ZA" sz="2000" b="1" dirty="0" smtClean="0">
                <a:solidFill>
                  <a:schemeClr val="bg1"/>
                </a:solidFill>
              </a:rPr>
              <a:t>C.M. </a:t>
            </a:r>
            <a:r>
              <a:rPr lang="en-ZA" sz="2000" b="1" smtClean="0">
                <a:solidFill>
                  <a:schemeClr val="bg1"/>
                </a:solidFill>
              </a:rPr>
              <a:t>Rogerson; </a:t>
            </a:r>
            <a:r>
              <a:rPr lang="en-ZA" sz="2000" b="1" dirty="0" smtClean="0">
                <a:solidFill>
                  <a:schemeClr val="bg1"/>
                </a:solidFill>
              </a:rPr>
              <a:t>J. </a:t>
            </a:r>
            <a:r>
              <a:rPr lang="en-ZA" sz="2000" b="1" dirty="0" err="1" smtClean="0">
                <a:solidFill>
                  <a:schemeClr val="bg1"/>
                </a:solidFill>
              </a:rPr>
              <a:t>Briedenhann</a:t>
            </a:r>
            <a:r>
              <a:rPr lang="en-ZA" sz="2000" b="1" dirty="0" smtClean="0">
                <a:solidFill>
                  <a:schemeClr val="bg1"/>
                </a:solidFill>
              </a:rPr>
              <a:t> &amp; E. </a:t>
            </a:r>
            <a:r>
              <a:rPr lang="en-ZA" sz="2000" b="1" dirty="0" err="1" smtClean="0">
                <a:solidFill>
                  <a:schemeClr val="bg1"/>
                </a:solidFill>
              </a:rPr>
              <a:t>Wickens</a:t>
            </a:r>
            <a:r>
              <a:rPr lang="en-ZA" sz="2000" b="1" dirty="0" smtClean="0">
                <a:solidFill>
                  <a:schemeClr val="bg1"/>
                </a:solidFill>
              </a:rPr>
              <a:t>; D. Meyer; M. </a:t>
            </a:r>
            <a:r>
              <a:rPr lang="en-ZA" sz="2000" b="1" dirty="0" err="1" smtClean="0">
                <a:solidFill>
                  <a:schemeClr val="bg1"/>
                </a:solidFill>
              </a:rPr>
              <a:t>Lourens</a:t>
            </a:r>
            <a:r>
              <a:rPr lang="en-ZA" sz="2000" b="1" dirty="0" smtClean="0">
                <a:solidFill>
                  <a:schemeClr val="bg1"/>
                </a:solidFill>
              </a:rPr>
              <a:t>; J.D. Snowball &amp; S. Courtney</a:t>
            </a:r>
            <a:endParaRPr lang="en-ZA" sz="2000" b="1" dirty="0">
              <a:solidFill>
                <a:schemeClr val="bg1"/>
              </a:solidFill>
            </a:endParaRPr>
          </a:p>
          <a:p>
            <a:r>
              <a:rPr lang="en-ZA" sz="2400" b="1" dirty="0" smtClean="0">
                <a:solidFill>
                  <a:srgbClr val="FF0000"/>
                </a:solidFill>
              </a:rPr>
              <a:t>Niche tourism:</a:t>
            </a:r>
          </a:p>
          <a:p>
            <a:pPr marL="342900" indent="-342900">
              <a:buFontTx/>
              <a:buChar char="-"/>
            </a:pPr>
            <a:r>
              <a:rPr lang="en-ZA" sz="2400" b="1" dirty="0" smtClean="0">
                <a:solidFill>
                  <a:schemeClr val="bg1"/>
                </a:solidFill>
              </a:rPr>
              <a:t>N.J. Morgan; &amp; A. Pritchard; M. </a:t>
            </a:r>
            <a:r>
              <a:rPr lang="en-ZA" sz="2400" b="1" dirty="0" err="1" smtClean="0">
                <a:solidFill>
                  <a:schemeClr val="bg1"/>
                </a:solidFill>
              </a:rPr>
              <a:t>Novelli</a:t>
            </a:r>
            <a:r>
              <a:rPr lang="en-ZA" sz="2400" b="1" dirty="0" smtClean="0">
                <a:solidFill>
                  <a:schemeClr val="bg1"/>
                </a:solidFill>
              </a:rPr>
              <a:t>; J.M. Ali-Knight; A. Cameron; G. </a:t>
            </a:r>
            <a:r>
              <a:rPr lang="en-ZA" sz="2400" b="1" dirty="0" err="1" smtClean="0">
                <a:solidFill>
                  <a:schemeClr val="bg1"/>
                </a:solidFill>
              </a:rPr>
              <a:t>Visser</a:t>
            </a:r>
            <a:r>
              <a:rPr lang="en-ZA" sz="2400" b="1" dirty="0" smtClean="0">
                <a:solidFill>
                  <a:schemeClr val="bg1"/>
                </a:solidFill>
              </a:rPr>
              <a:t> &amp; G. </a:t>
            </a:r>
            <a:r>
              <a:rPr lang="en-ZA" sz="2400" b="1" dirty="0" err="1" smtClean="0">
                <a:solidFill>
                  <a:schemeClr val="bg1"/>
                </a:solidFill>
              </a:rPr>
              <a:t>Hoogendoorn</a:t>
            </a:r>
            <a:endParaRPr lang="en-ZA" sz="2400" b="1" dirty="0" smtClean="0">
              <a:solidFill>
                <a:schemeClr val="bg1"/>
              </a:solidFill>
            </a:endParaRPr>
          </a:p>
          <a:p>
            <a:r>
              <a:rPr lang="en-ZA" sz="2400" b="1" dirty="0" smtClean="0">
                <a:solidFill>
                  <a:srgbClr val="FF0000"/>
                </a:solidFill>
              </a:rPr>
              <a:t>Tourist Experiences:</a:t>
            </a:r>
            <a:endParaRPr lang="en-ZA" sz="2400" b="1" dirty="0">
              <a:solidFill>
                <a:srgbClr val="FF0000"/>
              </a:solidFill>
            </a:endParaRPr>
          </a:p>
          <a:p>
            <a:pPr marL="342900" indent="-342900">
              <a:buFontTx/>
              <a:buChar char="-"/>
            </a:pPr>
            <a:r>
              <a:rPr lang="en-ZA" sz="2400" b="1" dirty="0" smtClean="0">
                <a:solidFill>
                  <a:schemeClr val="bg1"/>
                </a:solidFill>
              </a:rPr>
              <a:t>J. Pine &amp; J. Gilmore; E. Cohen; N. Wang; P. Pearce; G. </a:t>
            </a:r>
            <a:r>
              <a:rPr lang="en-ZA" sz="2400" b="1" dirty="0" err="1" smtClean="0">
                <a:solidFill>
                  <a:schemeClr val="bg1"/>
                </a:solidFill>
              </a:rPr>
              <a:t>Moscardo</a:t>
            </a:r>
            <a:r>
              <a:rPr lang="en-ZA" sz="2400" b="1" dirty="0" smtClean="0">
                <a:solidFill>
                  <a:schemeClr val="bg1"/>
                </a:solidFill>
              </a:rPr>
              <a:t>; A. </a:t>
            </a:r>
            <a:r>
              <a:rPr lang="en-ZA" sz="2400" b="1" dirty="0" err="1" smtClean="0">
                <a:solidFill>
                  <a:schemeClr val="bg1"/>
                </a:solidFill>
              </a:rPr>
              <a:t>Zatori</a:t>
            </a:r>
            <a:r>
              <a:rPr lang="en-ZA" sz="2400" b="1" dirty="0">
                <a:solidFill>
                  <a:schemeClr val="bg1"/>
                </a:solidFill>
              </a:rPr>
              <a:t>.</a:t>
            </a:r>
            <a:endParaRPr lang="en-ZA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618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17709" y="1463502"/>
            <a:ext cx="8096250" cy="2886075"/>
          </a:xfrm>
          <a:prstGeom prst="rect">
            <a:avLst/>
          </a:prstGeom>
          <a:ln>
            <a:solidFill>
              <a:srgbClr val="003399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202885" y="517500"/>
            <a:ext cx="63258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2800" b="1" dirty="0" smtClean="0">
                <a:solidFill>
                  <a:schemeClr val="bg1"/>
                </a:solidFill>
              </a:rPr>
              <a:t>Niche Tourism Framework (</a:t>
            </a:r>
            <a:r>
              <a:rPr lang="en-ZA" sz="2800" b="1" dirty="0" err="1" smtClean="0">
                <a:solidFill>
                  <a:schemeClr val="bg1"/>
                </a:solidFill>
              </a:rPr>
              <a:t>Novelli</a:t>
            </a:r>
            <a:r>
              <a:rPr lang="en-ZA" sz="2800" b="1" dirty="0" smtClean="0">
                <a:solidFill>
                  <a:schemeClr val="bg1"/>
                </a:solidFill>
              </a:rPr>
              <a:t>, 2005)</a:t>
            </a:r>
          </a:p>
        </p:txBody>
      </p:sp>
    </p:spTree>
    <p:extLst>
      <p:ext uri="{BB962C8B-B14F-4D97-AF65-F5344CB8AC3E}">
        <p14:creationId xmlns:p14="http://schemas.microsoft.com/office/powerpoint/2010/main" val="152778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53666" y="221619"/>
            <a:ext cx="42969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800" b="1" dirty="0" smtClean="0">
                <a:solidFill>
                  <a:schemeClr val="bg1"/>
                </a:solidFill>
              </a:rPr>
              <a:t>Niche Tourism </a:t>
            </a:r>
            <a:r>
              <a:rPr lang="en-ZA" sz="2800" dirty="0">
                <a:solidFill>
                  <a:schemeClr val="bg1"/>
                </a:solidFill>
              </a:rPr>
              <a:t>market </a:t>
            </a:r>
            <a:r>
              <a:rPr lang="en-ZA" sz="2800" dirty="0" smtClean="0">
                <a:solidFill>
                  <a:schemeClr val="bg1"/>
                </a:solidFill>
              </a:rPr>
              <a:t>competitiveness </a:t>
            </a:r>
            <a:r>
              <a:rPr lang="en-ZA" sz="2800" b="1" dirty="0" smtClean="0">
                <a:solidFill>
                  <a:schemeClr val="bg1"/>
                </a:solidFill>
              </a:rPr>
              <a:t>(Cameron)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816" t="26374" r="36579" b="8129"/>
          <a:stretch/>
        </p:blipFill>
        <p:spPr>
          <a:xfrm>
            <a:off x="1614907" y="1913020"/>
            <a:ext cx="4439653" cy="4129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38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610713153"/>
              </p:ext>
            </p:extLst>
          </p:nvPr>
        </p:nvGraphicFramePr>
        <p:xfrm>
          <a:off x="361950" y="985838"/>
          <a:ext cx="8420100" cy="4886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61950" y="361950"/>
            <a:ext cx="3980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b="1" dirty="0" smtClean="0"/>
              <a:t>Key stakeholders in CBTRE development</a:t>
            </a:r>
            <a:endParaRPr lang="en-ZA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455121" y="6328373"/>
            <a:ext cx="25413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600" dirty="0" smtClean="0"/>
              <a:t>Adapted from J. </a:t>
            </a:r>
            <a:r>
              <a:rPr lang="en-ZA" sz="1600" dirty="0" err="1" smtClean="0"/>
              <a:t>Swarbrooke</a:t>
            </a:r>
            <a:endParaRPr lang="en-ZA" sz="1600" dirty="0"/>
          </a:p>
        </p:txBody>
      </p:sp>
    </p:spTree>
    <p:extLst>
      <p:ext uri="{BB962C8B-B14F-4D97-AF65-F5344CB8AC3E}">
        <p14:creationId xmlns:p14="http://schemas.microsoft.com/office/powerpoint/2010/main" val="120959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7" t="32115" r="16384" b="15898"/>
          <a:stretch/>
        </p:blipFill>
        <p:spPr bwMode="auto">
          <a:xfrm>
            <a:off x="235386" y="1295400"/>
            <a:ext cx="8829675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5275" y="291584"/>
            <a:ext cx="7575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2400" b="1" dirty="0" smtClean="0">
                <a:solidFill>
                  <a:srgbClr val="FF0000"/>
                </a:solidFill>
              </a:rPr>
              <a:t>Government Stakeholder departments – 7 SADC countries</a:t>
            </a:r>
            <a:endParaRPr lang="en-ZA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77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7000" y="612844"/>
            <a:ext cx="56515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ZA" b="1" dirty="0" smtClean="0">
                <a:solidFill>
                  <a:schemeClr val="bg1"/>
                </a:solidFill>
              </a:rPr>
              <a:t>understand </a:t>
            </a:r>
            <a:r>
              <a:rPr lang="en-ZA" b="1" dirty="0">
                <a:solidFill>
                  <a:schemeClr val="bg1"/>
                </a:solidFill>
              </a:rPr>
              <a:t>tourism products in cross-border themed tourism routes in the SADC </a:t>
            </a:r>
            <a:r>
              <a:rPr lang="en-ZA" b="1" dirty="0" smtClean="0">
                <a:solidFill>
                  <a:schemeClr val="bg1"/>
                </a:solidFill>
              </a:rPr>
              <a:t>region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ZA" b="1" dirty="0" smtClean="0">
                <a:solidFill>
                  <a:schemeClr val="bg1"/>
                </a:solidFill>
              </a:rPr>
              <a:t>explore </a:t>
            </a:r>
            <a:r>
              <a:rPr lang="en-ZA" b="1" dirty="0">
                <a:solidFill>
                  <a:schemeClr val="bg1"/>
                </a:solidFill>
              </a:rPr>
              <a:t>the possibility of integrating </a:t>
            </a:r>
            <a:r>
              <a:rPr lang="en-ZA" b="1" dirty="0" smtClean="0">
                <a:solidFill>
                  <a:schemeClr val="bg1"/>
                </a:solidFill>
              </a:rPr>
              <a:t>routes to enhance </a:t>
            </a:r>
            <a:r>
              <a:rPr lang="en-ZA" b="1" dirty="0">
                <a:solidFill>
                  <a:schemeClr val="bg1"/>
                </a:solidFill>
              </a:rPr>
              <a:t>a cross-border niche tourism </a:t>
            </a:r>
            <a:r>
              <a:rPr lang="en-ZA" b="1" dirty="0" smtClean="0">
                <a:solidFill>
                  <a:schemeClr val="bg1"/>
                </a:solidFill>
              </a:rPr>
              <a:t>experience</a:t>
            </a:r>
            <a:r>
              <a:rPr lang="en-GB" b="1" dirty="0" smtClean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b="1" dirty="0" smtClean="0">
                <a:solidFill>
                  <a:schemeClr val="bg1"/>
                </a:solidFill>
              </a:rPr>
              <a:t>explore other </a:t>
            </a:r>
            <a:r>
              <a:rPr lang="en-GB" b="1" dirty="0">
                <a:solidFill>
                  <a:schemeClr val="bg1"/>
                </a:solidFill>
              </a:rPr>
              <a:t>international mechanisms, systems or processes </a:t>
            </a:r>
            <a:endParaRPr lang="en-GB" b="1" dirty="0" smtClean="0">
              <a:solidFill>
                <a:schemeClr val="bg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GB" b="1" dirty="0" smtClean="0">
                <a:solidFill>
                  <a:schemeClr val="bg1"/>
                </a:solidFill>
              </a:rPr>
              <a:t>identify </a:t>
            </a:r>
            <a:r>
              <a:rPr lang="en-GB" b="1" dirty="0">
                <a:solidFill>
                  <a:schemeClr val="bg1"/>
                </a:solidFill>
              </a:rPr>
              <a:t>methods to improve the broader functionalities of the </a:t>
            </a:r>
            <a:r>
              <a:rPr lang="en-GB" b="1" dirty="0" smtClean="0">
                <a:solidFill>
                  <a:schemeClr val="bg1"/>
                </a:solidFill>
              </a:rPr>
              <a:t>sector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b="1" dirty="0" smtClean="0">
                <a:solidFill>
                  <a:schemeClr val="bg1"/>
                </a:solidFill>
              </a:rPr>
              <a:t>consider </a:t>
            </a:r>
            <a:r>
              <a:rPr lang="en-GB" b="1" dirty="0">
                <a:solidFill>
                  <a:schemeClr val="bg1"/>
                </a:solidFill>
              </a:rPr>
              <a:t>ways in which the sector could be enhanced to contribute to the broader economy and </a:t>
            </a:r>
            <a:r>
              <a:rPr lang="en-GB" b="1" dirty="0" smtClean="0">
                <a:solidFill>
                  <a:schemeClr val="bg1"/>
                </a:solidFill>
              </a:rPr>
              <a:t>unemployment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sz="2400" b="1" dirty="0" smtClean="0">
                <a:solidFill>
                  <a:srgbClr val="FF0000"/>
                </a:solidFill>
              </a:rPr>
              <a:t>In </a:t>
            </a:r>
            <a:r>
              <a:rPr lang="en-GB" sz="2400" b="1" dirty="0">
                <a:solidFill>
                  <a:srgbClr val="FF0000"/>
                </a:solidFill>
              </a:rPr>
              <a:t>essence, the intention of this study is to develop and test a model for the development and implementation of guided cross-border themed tourism routes according to existing and potential tourism niche markets.</a:t>
            </a:r>
            <a:endParaRPr lang="en-ZA" sz="24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13040" y="160258"/>
            <a:ext cx="38007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sz="2800" b="1" dirty="0" smtClean="0">
                <a:solidFill>
                  <a:schemeClr val="bg1"/>
                </a:solidFill>
              </a:rPr>
              <a:t>PURPOSE OF THE STUDY</a:t>
            </a:r>
            <a:endParaRPr lang="en-ZA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6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3762" t="28394" r="12971" b="8240"/>
          <a:stretch/>
        </p:blipFill>
        <p:spPr>
          <a:xfrm>
            <a:off x="244445" y="1330859"/>
            <a:ext cx="8709432" cy="42370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5275" y="291584"/>
            <a:ext cx="86119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2400" b="1" dirty="0" smtClean="0">
                <a:solidFill>
                  <a:srgbClr val="FF0000"/>
                </a:solidFill>
              </a:rPr>
              <a:t>Existing routes – 7 SADC countries: Culture &amp;  Adventure &amp; Nature</a:t>
            </a:r>
            <a:endParaRPr lang="en-ZA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21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521526" y="149852"/>
            <a:ext cx="23485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3600" b="1" dirty="0">
                <a:solidFill>
                  <a:srgbClr val="003399"/>
                </a:solidFill>
              </a:rPr>
              <a:t>C</a:t>
            </a:r>
            <a:r>
              <a:rPr lang="en-ZA" sz="3600" b="1" dirty="0" smtClean="0">
                <a:solidFill>
                  <a:srgbClr val="003399"/>
                </a:solidFill>
              </a:rPr>
              <a:t>hallenges </a:t>
            </a:r>
          </a:p>
          <a:p>
            <a:r>
              <a:rPr lang="en-ZA" sz="3600" b="1" dirty="0" smtClean="0">
                <a:solidFill>
                  <a:srgbClr val="003399"/>
                </a:solidFill>
              </a:rPr>
              <a:t>facing CBT</a:t>
            </a:r>
            <a:endParaRPr lang="en-ZA" sz="3600" b="1" dirty="0">
              <a:solidFill>
                <a:srgbClr val="003399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4032" y="369812"/>
            <a:ext cx="338464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ZA" sz="2800" dirty="0" smtClean="0">
                <a:solidFill>
                  <a:schemeClr val="bg1"/>
                </a:solidFill>
              </a:rPr>
              <a:t>Borders as barriers</a:t>
            </a:r>
          </a:p>
          <a:p>
            <a:pPr marL="457200" indent="-457200">
              <a:buFontTx/>
              <a:buChar char="-"/>
            </a:pPr>
            <a:r>
              <a:rPr lang="en-ZA" sz="2800" dirty="0" smtClean="0">
                <a:solidFill>
                  <a:schemeClr val="bg1"/>
                </a:solidFill>
              </a:rPr>
              <a:t>Hinder travel</a:t>
            </a:r>
          </a:p>
          <a:p>
            <a:pPr marL="457200" indent="-457200">
              <a:buFontTx/>
              <a:buChar char="-"/>
            </a:pPr>
            <a:r>
              <a:rPr lang="en-ZA" sz="2800" dirty="0" smtClean="0">
                <a:solidFill>
                  <a:schemeClr val="bg1"/>
                </a:solidFill>
              </a:rPr>
              <a:t>Intimidating</a:t>
            </a:r>
            <a:endParaRPr lang="en-ZA" sz="28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0720" y="2145671"/>
            <a:ext cx="5774338" cy="3847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2800" b="1" dirty="0">
                <a:solidFill>
                  <a:srgbClr val="FF0000"/>
                </a:solidFill>
              </a:rPr>
              <a:t>Challenges in SADC</a:t>
            </a:r>
            <a:r>
              <a:rPr lang="en-ZA" b="1" dirty="0" smtClean="0">
                <a:solidFill>
                  <a:srgbClr val="FF0000"/>
                </a:solidFill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ZA" b="1" dirty="0" smtClean="0">
                <a:solidFill>
                  <a:schemeClr val="bg1"/>
                </a:solidFill>
              </a:rPr>
              <a:t>Varied levels of development (SA – 34 &amp; Swaziland 167)</a:t>
            </a:r>
          </a:p>
          <a:p>
            <a:pPr marL="285750" indent="-285750">
              <a:buFontTx/>
              <a:buChar char="-"/>
            </a:pPr>
            <a:r>
              <a:rPr lang="en-ZA" b="1" dirty="0" smtClean="0">
                <a:solidFill>
                  <a:schemeClr val="bg1"/>
                </a:solidFill>
              </a:rPr>
              <a:t>Infrastructure (Technical and Social)</a:t>
            </a:r>
          </a:p>
          <a:p>
            <a:pPr marL="285750" indent="-285750">
              <a:buFontTx/>
              <a:buChar char="-"/>
            </a:pPr>
            <a:r>
              <a:rPr lang="en-ZA" b="1" dirty="0" smtClean="0">
                <a:solidFill>
                  <a:schemeClr val="bg1"/>
                </a:solidFill>
              </a:rPr>
              <a:t>Transport (air, road, rail connectivity)</a:t>
            </a:r>
          </a:p>
          <a:p>
            <a:pPr marL="285750" indent="-285750">
              <a:buFontTx/>
              <a:buChar char="-"/>
            </a:pPr>
            <a:r>
              <a:rPr lang="en-ZA" b="1" dirty="0" smtClean="0">
                <a:solidFill>
                  <a:schemeClr val="bg1"/>
                </a:solidFill>
              </a:rPr>
              <a:t>Coordination and Collaboration</a:t>
            </a:r>
          </a:p>
          <a:p>
            <a:pPr marL="285750" indent="-285750">
              <a:buFontTx/>
              <a:buChar char="-"/>
            </a:pPr>
            <a:r>
              <a:rPr lang="en-ZA" b="1" dirty="0" smtClean="0">
                <a:solidFill>
                  <a:schemeClr val="bg1"/>
                </a:solidFill>
              </a:rPr>
              <a:t>Legislation and regulations (Acts 1992-2014)</a:t>
            </a:r>
          </a:p>
          <a:p>
            <a:pPr marL="285750" indent="-285750">
              <a:buFontTx/>
              <a:buChar char="-"/>
            </a:pPr>
            <a:r>
              <a:rPr lang="en-ZA" b="1" dirty="0" smtClean="0">
                <a:solidFill>
                  <a:schemeClr val="bg1"/>
                </a:solidFill>
              </a:rPr>
              <a:t>Customs and Immigration (Visas</a:t>
            </a:r>
            <a:r>
              <a:rPr lang="en-ZA" dirty="0" smtClean="0">
                <a:solidFill>
                  <a:schemeClr val="bg1"/>
                </a:solidFill>
              </a:rPr>
              <a:t> </a:t>
            </a:r>
            <a:r>
              <a:rPr lang="en-ZA" dirty="0">
                <a:solidFill>
                  <a:schemeClr val="bg1"/>
                </a:solidFill>
              </a:rPr>
              <a:t>(“</a:t>
            </a:r>
            <a:r>
              <a:rPr lang="en-ZA" dirty="0" err="1">
                <a:solidFill>
                  <a:schemeClr val="bg1"/>
                </a:solidFill>
              </a:rPr>
              <a:t>evisa</a:t>
            </a:r>
            <a:r>
              <a:rPr lang="en-ZA" dirty="0" smtClean="0">
                <a:solidFill>
                  <a:schemeClr val="bg1"/>
                </a:solidFill>
              </a:rPr>
              <a:t>”?))</a:t>
            </a:r>
          </a:p>
          <a:p>
            <a:pPr marL="285750" indent="-285750">
              <a:buFontTx/>
              <a:buChar char="-"/>
            </a:pPr>
            <a:r>
              <a:rPr lang="en-ZA" b="1" dirty="0" smtClean="0">
                <a:solidFill>
                  <a:schemeClr val="bg1"/>
                </a:solidFill>
              </a:rPr>
              <a:t>Language</a:t>
            </a:r>
          </a:p>
          <a:p>
            <a:pPr marL="285750" indent="-285750">
              <a:buFontTx/>
              <a:buChar char="-"/>
            </a:pPr>
            <a:r>
              <a:rPr lang="en-ZA" b="1" dirty="0" smtClean="0">
                <a:solidFill>
                  <a:schemeClr val="bg1"/>
                </a:solidFill>
              </a:rPr>
              <a:t>Currencies</a:t>
            </a:r>
          </a:p>
          <a:p>
            <a:pPr marL="285750" indent="-285750">
              <a:buFontTx/>
              <a:buChar char="-"/>
            </a:pPr>
            <a:r>
              <a:rPr lang="en-ZA" b="1" dirty="0" smtClean="0">
                <a:solidFill>
                  <a:schemeClr val="bg1"/>
                </a:solidFill>
              </a:rPr>
              <a:t>Competitiveness</a:t>
            </a:r>
          </a:p>
          <a:p>
            <a:pPr marL="285750" indent="-285750">
              <a:buFontTx/>
              <a:buChar char="-"/>
            </a:pPr>
            <a:r>
              <a:rPr lang="en-ZA" b="1" dirty="0" smtClean="0">
                <a:solidFill>
                  <a:schemeClr val="bg1"/>
                </a:solidFill>
              </a:rPr>
              <a:t>Standards and quality assurance</a:t>
            </a:r>
          </a:p>
          <a:p>
            <a:pPr marL="285750" indent="-285750">
              <a:buFontTx/>
              <a:buChar char="-"/>
            </a:pPr>
            <a:r>
              <a:rPr lang="en-ZA" b="1" dirty="0" smtClean="0">
                <a:solidFill>
                  <a:schemeClr val="bg1"/>
                </a:solidFill>
              </a:rPr>
              <a:t>Safety and Security</a:t>
            </a:r>
          </a:p>
          <a:p>
            <a:endParaRPr lang="en-ZA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473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521526" y="149852"/>
            <a:ext cx="23575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3600" b="1" dirty="0" smtClean="0">
                <a:solidFill>
                  <a:srgbClr val="003399"/>
                </a:solidFill>
              </a:rPr>
              <a:t>Short term </a:t>
            </a:r>
          </a:p>
          <a:p>
            <a:r>
              <a:rPr lang="en-ZA" sz="3600" b="1" dirty="0" smtClean="0">
                <a:solidFill>
                  <a:srgbClr val="003399"/>
                </a:solidFill>
              </a:rPr>
              <a:t>mitigations</a:t>
            </a:r>
            <a:endParaRPr lang="en-ZA" sz="3600" b="1" dirty="0">
              <a:solidFill>
                <a:srgbClr val="003399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136618"/>
            <a:ext cx="6318909" cy="335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3200" b="1" dirty="0" smtClean="0">
                <a:solidFill>
                  <a:srgbClr val="FF0000"/>
                </a:solidFill>
              </a:rPr>
              <a:t>Mitigations and solutions </a:t>
            </a:r>
            <a:r>
              <a:rPr lang="en-ZA" sz="3200" b="1" dirty="0">
                <a:solidFill>
                  <a:srgbClr val="FF0000"/>
                </a:solidFill>
              </a:rPr>
              <a:t>in SADC</a:t>
            </a:r>
            <a:r>
              <a:rPr lang="en-ZA" sz="2000" b="1" dirty="0" smtClean="0">
                <a:solidFill>
                  <a:srgbClr val="FF0000"/>
                </a:solidFill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ZA" sz="2000" b="1" dirty="0" smtClean="0">
                <a:solidFill>
                  <a:schemeClr val="bg1"/>
                </a:solidFill>
              </a:rPr>
              <a:t>Collaboration and partnerships (smaller)</a:t>
            </a:r>
          </a:p>
          <a:p>
            <a:pPr marL="285750" indent="-285750">
              <a:buFontTx/>
              <a:buChar char="-"/>
            </a:pPr>
            <a:r>
              <a:rPr lang="en-ZA" sz="2000" b="1" dirty="0" smtClean="0">
                <a:solidFill>
                  <a:schemeClr val="bg1"/>
                </a:solidFill>
              </a:rPr>
              <a:t>Diplomacy and supra-national agreements (1996-2013)</a:t>
            </a:r>
          </a:p>
          <a:p>
            <a:pPr marL="285750" indent="-285750">
              <a:buFontTx/>
              <a:buChar char="-"/>
            </a:pPr>
            <a:r>
              <a:rPr lang="en-ZA" sz="2000" b="1" dirty="0" smtClean="0">
                <a:solidFill>
                  <a:schemeClr val="bg1"/>
                </a:solidFill>
              </a:rPr>
              <a:t>Regionally accepted currency</a:t>
            </a:r>
          </a:p>
          <a:p>
            <a:pPr marL="285750" indent="-285750">
              <a:buFontTx/>
              <a:buChar char="-"/>
            </a:pPr>
            <a:r>
              <a:rPr lang="en-ZA" sz="2000" b="1" dirty="0" smtClean="0">
                <a:solidFill>
                  <a:schemeClr val="bg1"/>
                </a:solidFill>
              </a:rPr>
              <a:t>Investment</a:t>
            </a:r>
          </a:p>
          <a:p>
            <a:pPr marL="285750" indent="-285750">
              <a:buFontTx/>
              <a:buChar char="-"/>
            </a:pPr>
            <a:r>
              <a:rPr lang="en-ZA" sz="2000" b="1" dirty="0" smtClean="0">
                <a:solidFill>
                  <a:schemeClr val="bg1"/>
                </a:solidFill>
              </a:rPr>
              <a:t>Visa consolidation and exemption (</a:t>
            </a:r>
            <a:r>
              <a:rPr lang="en-ZA" sz="2000" b="1" dirty="0" err="1" smtClean="0">
                <a:solidFill>
                  <a:schemeClr val="bg1"/>
                </a:solidFill>
              </a:rPr>
              <a:t>Univisa</a:t>
            </a:r>
            <a:r>
              <a:rPr lang="en-ZA" sz="2000" b="1" dirty="0" smtClean="0">
                <a:solidFill>
                  <a:schemeClr val="bg1"/>
                </a:solidFill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en-ZA" sz="2000" b="1" dirty="0" smtClean="0">
                <a:solidFill>
                  <a:schemeClr val="bg1"/>
                </a:solidFill>
              </a:rPr>
              <a:t>Harmonization of standards</a:t>
            </a:r>
            <a:r>
              <a:rPr lang="en-ZA" b="1" dirty="0" smtClean="0">
                <a:solidFill>
                  <a:schemeClr val="bg1"/>
                </a:solidFill>
              </a:rPr>
              <a:t>(SADC Tourism Protocol 1998</a:t>
            </a:r>
          </a:p>
          <a:p>
            <a:pPr marL="285750" indent="-285750">
              <a:buFontTx/>
              <a:buChar char="-"/>
            </a:pPr>
            <a:r>
              <a:rPr lang="en-ZA" sz="2000" b="1" dirty="0" smtClean="0">
                <a:solidFill>
                  <a:schemeClr val="bg1"/>
                </a:solidFill>
              </a:rPr>
              <a:t>Experience diversification (opportunities…)</a:t>
            </a:r>
          </a:p>
          <a:p>
            <a:pPr marL="285750" indent="-285750">
              <a:buFontTx/>
              <a:buChar char="-"/>
            </a:pPr>
            <a:endParaRPr lang="en-ZA" sz="2000" b="1" dirty="0" smtClean="0">
              <a:solidFill>
                <a:schemeClr val="bg1"/>
              </a:solidFill>
            </a:endParaRPr>
          </a:p>
          <a:p>
            <a:endParaRPr lang="en-ZA" sz="20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4032" y="369812"/>
            <a:ext cx="360823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ZA" sz="2800" dirty="0" smtClean="0">
                <a:solidFill>
                  <a:schemeClr val="bg1"/>
                </a:solidFill>
              </a:rPr>
              <a:t>Enabling structures</a:t>
            </a:r>
          </a:p>
          <a:p>
            <a:pPr marL="457200" indent="-457200">
              <a:buFontTx/>
              <a:buChar char="-"/>
            </a:pPr>
            <a:r>
              <a:rPr lang="en-ZA" sz="2800" dirty="0" smtClean="0">
                <a:solidFill>
                  <a:schemeClr val="bg1"/>
                </a:solidFill>
              </a:rPr>
              <a:t>Involve stakeholders</a:t>
            </a:r>
          </a:p>
        </p:txBody>
      </p:sp>
    </p:spTree>
    <p:extLst>
      <p:ext uri="{BB962C8B-B14F-4D97-AF65-F5344CB8AC3E}">
        <p14:creationId xmlns:p14="http://schemas.microsoft.com/office/powerpoint/2010/main" val="3289361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68676" y="95250"/>
            <a:ext cx="13264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ZA" sz="3600" b="1" dirty="0" smtClean="0">
                <a:solidFill>
                  <a:schemeClr val="bg1"/>
                </a:solidFill>
              </a:rPr>
              <a:t>TOOL </a:t>
            </a:r>
          </a:p>
          <a:p>
            <a:pPr algn="ctr"/>
            <a:r>
              <a:rPr lang="en-ZA" sz="3600" b="1" dirty="0" smtClean="0">
                <a:solidFill>
                  <a:schemeClr val="bg1"/>
                </a:solidFill>
              </a:rPr>
              <a:t>KIT</a:t>
            </a:r>
            <a:endParaRPr lang="en-ZA" sz="3600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61975" y="852011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ZA" sz="2800" dirty="0" smtClean="0">
                <a:solidFill>
                  <a:schemeClr val="bg1"/>
                </a:solidFill>
              </a:rPr>
              <a:t>Two aspects</a:t>
            </a:r>
            <a:r>
              <a:rPr lang="en-ZA" sz="2800" dirty="0">
                <a:solidFill>
                  <a:schemeClr val="bg1"/>
                </a:solidFill>
              </a:rPr>
              <a:t>: </a:t>
            </a:r>
            <a:endParaRPr lang="en-ZA" sz="2800" dirty="0" smtClean="0">
              <a:solidFill>
                <a:schemeClr val="bg1"/>
              </a:solidFill>
            </a:endParaRPr>
          </a:p>
          <a:p>
            <a:endParaRPr lang="en-ZA" sz="2800" dirty="0">
              <a:solidFill>
                <a:schemeClr val="bg1"/>
              </a:solidFill>
            </a:endParaRPr>
          </a:p>
          <a:p>
            <a:pPr lvl="0"/>
            <a:r>
              <a:rPr lang="en-ZA" sz="2800" b="1" dirty="0" smtClean="0">
                <a:solidFill>
                  <a:srgbClr val="FF0000"/>
                </a:solidFill>
              </a:rPr>
              <a:t>general guiding principles</a:t>
            </a:r>
            <a:r>
              <a:rPr lang="en-ZA" sz="2800" b="1" dirty="0" smtClean="0">
                <a:solidFill>
                  <a:schemeClr val="bg1"/>
                </a:solidFill>
              </a:rPr>
              <a:t>:</a:t>
            </a:r>
            <a:r>
              <a:rPr lang="en-ZA" sz="2800" dirty="0" smtClean="0">
                <a:solidFill>
                  <a:schemeClr val="bg1"/>
                </a:solidFill>
              </a:rPr>
              <a:t>  considerations throughout the development process</a:t>
            </a:r>
            <a:endParaRPr lang="en-ZA" sz="28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0525" y="3605510"/>
            <a:ext cx="565785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ZA" sz="2800" b="1" dirty="0">
                <a:solidFill>
                  <a:srgbClr val="FF0000"/>
                </a:solidFill>
              </a:rPr>
              <a:t>a three phase development </a:t>
            </a:r>
            <a:r>
              <a:rPr lang="en-ZA" sz="2800" b="1" dirty="0" smtClean="0">
                <a:solidFill>
                  <a:srgbClr val="FF0000"/>
                </a:solidFill>
              </a:rPr>
              <a:t>plan</a:t>
            </a:r>
            <a:r>
              <a:rPr lang="en-ZA" sz="2800" b="1" dirty="0" smtClean="0">
                <a:solidFill>
                  <a:schemeClr val="bg1"/>
                </a:solidFill>
              </a:rPr>
              <a:t>: </a:t>
            </a:r>
            <a:r>
              <a:rPr lang="en-ZA" sz="2800" dirty="0">
                <a:solidFill>
                  <a:schemeClr val="bg1"/>
                </a:solidFill>
              </a:rPr>
              <a:t>with more specific actions and considerations in each </a:t>
            </a:r>
            <a:r>
              <a:rPr lang="en-ZA" sz="2800" dirty="0" smtClean="0">
                <a:solidFill>
                  <a:schemeClr val="bg1"/>
                </a:solidFill>
              </a:rPr>
              <a:t>phase</a:t>
            </a:r>
            <a:endParaRPr lang="en-ZA" sz="2800" dirty="0">
              <a:solidFill>
                <a:schemeClr val="bg1"/>
              </a:solidFill>
            </a:endParaRPr>
          </a:p>
        </p:txBody>
      </p:sp>
      <p:pic>
        <p:nvPicPr>
          <p:cNvPr id="1026" name="Picture 2" descr="Image result for clip art tool ki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9" t="14051" r="8849" b="6450"/>
          <a:stretch/>
        </p:blipFill>
        <p:spPr bwMode="auto">
          <a:xfrm>
            <a:off x="5558828" y="3920386"/>
            <a:ext cx="3585172" cy="2509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63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5"/>
          <a:stretch/>
        </p:blipFill>
        <p:spPr bwMode="auto">
          <a:xfrm>
            <a:off x="66675" y="932873"/>
            <a:ext cx="9009063" cy="5515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3060" y="179271"/>
            <a:ext cx="56042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2400" b="1" dirty="0" smtClean="0">
                <a:solidFill>
                  <a:srgbClr val="000099"/>
                </a:solidFill>
              </a:rPr>
              <a:t>Guiding principles of CBTRE development</a:t>
            </a:r>
            <a:endParaRPr lang="en-ZA" sz="24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20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81100" y="276225"/>
            <a:ext cx="5257800" cy="24003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TextBox 4"/>
          <p:cNvSpPr txBox="1"/>
          <p:nvPr/>
        </p:nvSpPr>
        <p:spPr>
          <a:xfrm>
            <a:off x="1289742" y="276225"/>
            <a:ext cx="466063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 smtClean="0">
                <a:latin typeface="Arial Black" pitchFamily="34" charset="0"/>
              </a:rPr>
              <a:t>PRACTICAL:</a:t>
            </a:r>
          </a:p>
          <a:p>
            <a:pPr marL="285750" indent="-285750">
              <a:buFontTx/>
              <a:buChar char="-"/>
            </a:pPr>
            <a:r>
              <a:rPr lang="en-ZA" dirty="0" smtClean="0"/>
              <a:t>Realistic  time constraints</a:t>
            </a:r>
          </a:p>
          <a:p>
            <a:pPr marL="285750" indent="-285750">
              <a:buFontTx/>
              <a:buChar char="-"/>
            </a:pPr>
            <a:r>
              <a:rPr lang="en-ZA" dirty="0" smtClean="0"/>
              <a:t>Accommodation, meals, transport, budget</a:t>
            </a:r>
          </a:p>
          <a:p>
            <a:pPr marL="285750" indent="-285750">
              <a:buFontTx/>
              <a:buChar char="-"/>
            </a:pPr>
            <a:r>
              <a:rPr lang="en-ZA" dirty="0" smtClean="0"/>
              <a:t>Improve experience</a:t>
            </a:r>
          </a:p>
          <a:p>
            <a:pPr marL="285750" indent="-285750">
              <a:buFontTx/>
              <a:buChar char="-"/>
            </a:pPr>
            <a:r>
              <a:rPr lang="en-ZA" dirty="0" smtClean="0"/>
              <a:t>Additional information – safety, health, </a:t>
            </a:r>
            <a:r>
              <a:rPr lang="en-ZA" dirty="0" err="1" smtClean="0"/>
              <a:t>forex</a:t>
            </a:r>
            <a:endParaRPr lang="en-ZA" dirty="0" smtClean="0"/>
          </a:p>
          <a:p>
            <a:pPr marL="285750" indent="-285750">
              <a:buFontTx/>
              <a:buChar char="-"/>
            </a:pPr>
            <a:r>
              <a:rPr lang="en-ZA" dirty="0" smtClean="0"/>
              <a:t>Downtime</a:t>
            </a:r>
          </a:p>
          <a:p>
            <a:pPr marL="285750" indent="-285750">
              <a:buFontTx/>
              <a:buChar char="-"/>
            </a:pPr>
            <a:r>
              <a:rPr lang="en-ZA" dirty="0" smtClean="0"/>
              <a:t>Market with creative language</a:t>
            </a:r>
          </a:p>
          <a:p>
            <a:pPr marL="285750" indent="-285750">
              <a:buFontTx/>
              <a:buChar char="-"/>
            </a:pPr>
            <a:r>
              <a:rPr lang="en-ZA" dirty="0" smtClean="0"/>
              <a:t>Optional extras</a:t>
            </a:r>
          </a:p>
          <a:p>
            <a:pPr marL="285750" indent="-285750">
              <a:buFontTx/>
              <a:buChar char="-"/>
            </a:pPr>
            <a:endParaRPr lang="en-ZA" dirty="0" smtClean="0"/>
          </a:p>
          <a:p>
            <a:pPr marL="285750" indent="-285750">
              <a:buFontTx/>
              <a:buChar char="-"/>
            </a:pPr>
            <a:endParaRPr lang="en-ZA" dirty="0"/>
          </a:p>
        </p:txBody>
      </p:sp>
      <p:sp>
        <p:nvSpPr>
          <p:cNvPr id="8" name="Rectangle 7"/>
          <p:cNvSpPr/>
          <p:nvPr/>
        </p:nvSpPr>
        <p:spPr>
          <a:xfrm>
            <a:off x="1181100" y="3138547"/>
            <a:ext cx="5257800" cy="2400300"/>
          </a:xfrm>
          <a:prstGeom prst="rect">
            <a:avLst/>
          </a:prstGeom>
          <a:solidFill>
            <a:srgbClr val="33CC3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ZA" b="1" dirty="0" smtClean="0">
                <a:solidFill>
                  <a:schemeClr val="tx1"/>
                </a:solidFill>
                <a:latin typeface="Arial Black" pitchFamily="34" charset="0"/>
              </a:rPr>
              <a:t>STR</a:t>
            </a:r>
            <a:r>
              <a:rPr lang="en-ZA" dirty="0" smtClean="0">
                <a:solidFill>
                  <a:schemeClr val="tx1"/>
                </a:solidFill>
                <a:latin typeface="Arial Black" pitchFamily="34" charset="0"/>
              </a:rPr>
              <a:t>UCTURAL:</a:t>
            </a:r>
          </a:p>
          <a:p>
            <a:pPr marL="285750" indent="-285750">
              <a:buFontTx/>
              <a:buChar char="-"/>
            </a:pPr>
            <a:r>
              <a:rPr lang="en-ZA" dirty="0" smtClean="0">
                <a:solidFill>
                  <a:schemeClr val="tx1"/>
                </a:solidFill>
              </a:rPr>
              <a:t>Legal requirements</a:t>
            </a:r>
          </a:p>
          <a:p>
            <a:pPr marL="285750" indent="-285750">
              <a:buFontTx/>
              <a:buChar char="-"/>
            </a:pPr>
            <a:r>
              <a:rPr lang="en-ZA" dirty="0" smtClean="0">
                <a:solidFill>
                  <a:schemeClr val="tx1"/>
                </a:solidFill>
              </a:rPr>
              <a:t>Administrative issues</a:t>
            </a:r>
            <a:endParaRPr lang="en-ZA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r>
              <a:rPr lang="en-ZA" dirty="0" smtClean="0">
                <a:solidFill>
                  <a:schemeClr val="tx1"/>
                </a:solidFill>
              </a:rPr>
              <a:t>Partnerships to co-create</a:t>
            </a:r>
            <a:endParaRPr lang="en-ZA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r>
              <a:rPr lang="en-ZA" dirty="0" smtClean="0">
                <a:solidFill>
                  <a:schemeClr val="tx1"/>
                </a:solidFill>
              </a:rPr>
              <a:t>Standards at attractions</a:t>
            </a:r>
            <a:endParaRPr lang="en-ZA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r>
              <a:rPr lang="en-ZA" dirty="0" smtClean="0">
                <a:solidFill>
                  <a:schemeClr val="tx1"/>
                </a:solidFill>
              </a:rPr>
              <a:t>Research conducted</a:t>
            </a:r>
            <a:endParaRPr lang="en-ZA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r>
              <a:rPr lang="en-ZA" dirty="0" smtClean="0">
                <a:solidFill>
                  <a:schemeClr val="tx1"/>
                </a:solidFill>
              </a:rPr>
              <a:t>Competiveness - uniqueness</a:t>
            </a:r>
            <a:endParaRPr lang="en-Z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172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95375" y="704968"/>
            <a:ext cx="5257800" cy="4000381"/>
          </a:xfrm>
          <a:prstGeom prst="rect">
            <a:avLst/>
          </a:prstGeom>
          <a:solidFill>
            <a:srgbClr val="FFFF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ZA" b="1" dirty="0" smtClean="0">
                <a:solidFill>
                  <a:schemeClr val="tx1"/>
                </a:solidFill>
                <a:latin typeface="Arial Black" pitchFamily="34" charset="0"/>
              </a:rPr>
              <a:t>EXPERIENTIAL</a:t>
            </a:r>
            <a:r>
              <a:rPr lang="en-ZA" dirty="0" smtClean="0">
                <a:solidFill>
                  <a:schemeClr val="tx1"/>
                </a:solidFill>
                <a:latin typeface="Arial Black" pitchFamily="34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ZA" dirty="0" smtClean="0">
                <a:solidFill>
                  <a:schemeClr val="tx1"/>
                </a:solidFill>
              </a:rPr>
              <a:t>Levels of immersion</a:t>
            </a:r>
          </a:p>
          <a:p>
            <a:pPr marL="285750" indent="-285750">
              <a:buFontTx/>
              <a:buChar char="-"/>
            </a:pPr>
            <a:r>
              <a:rPr lang="en-ZA" dirty="0" smtClean="0">
                <a:solidFill>
                  <a:schemeClr val="tx1"/>
                </a:solidFill>
              </a:rPr>
              <a:t>Engage senses – smell, touch, taste, sight, hear</a:t>
            </a:r>
            <a:endParaRPr lang="en-ZA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r>
              <a:rPr lang="en-ZA" dirty="0" smtClean="0">
                <a:solidFill>
                  <a:schemeClr val="tx1"/>
                </a:solidFill>
              </a:rPr>
              <a:t>Subject specific lingo</a:t>
            </a:r>
            <a:endParaRPr lang="en-ZA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r>
              <a:rPr lang="en-ZA" dirty="0" smtClean="0">
                <a:solidFill>
                  <a:schemeClr val="tx1"/>
                </a:solidFill>
              </a:rPr>
              <a:t>Flexibility</a:t>
            </a:r>
            <a:endParaRPr lang="en-ZA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r>
              <a:rPr lang="en-ZA" dirty="0" smtClean="0">
                <a:solidFill>
                  <a:schemeClr val="tx1"/>
                </a:solidFill>
              </a:rPr>
              <a:t>Drama, myth, story telling</a:t>
            </a:r>
          </a:p>
          <a:p>
            <a:pPr marL="285750" indent="-285750">
              <a:buFontTx/>
              <a:buChar char="-"/>
            </a:pPr>
            <a:r>
              <a:rPr lang="en-ZA" dirty="0" smtClean="0">
                <a:solidFill>
                  <a:schemeClr val="tx1"/>
                </a:solidFill>
              </a:rPr>
              <a:t>Tourists as co-creators</a:t>
            </a:r>
          </a:p>
          <a:p>
            <a:pPr marL="285750" indent="-285750">
              <a:buFontTx/>
              <a:buChar char="-"/>
            </a:pPr>
            <a:r>
              <a:rPr lang="en-ZA" dirty="0" smtClean="0">
                <a:solidFill>
                  <a:schemeClr val="tx1"/>
                </a:solidFill>
              </a:rPr>
              <a:t>Education opportunity</a:t>
            </a:r>
          </a:p>
          <a:p>
            <a:pPr marL="285750" indent="-285750">
              <a:buFontTx/>
              <a:buChar char="-"/>
            </a:pPr>
            <a:r>
              <a:rPr lang="en-ZA" dirty="0" smtClean="0">
                <a:solidFill>
                  <a:schemeClr val="tx1"/>
                </a:solidFill>
              </a:rPr>
              <a:t>Spontaneity</a:t>
            </a:r>
          </a:p>
          <a:p>
            <a:pPr marL="285750" indent="-285750">
              <a:buFontTx/>
              <a:buChar char="-"/>
            </a:pPr>
            <a:r>
              <a:rPr lang="en-ZA" dirty="0" smtClean="0">
                <a:solidFill>
                  <a:schemeClr val="tx1"/>
                </a:solidFill>
              </a:rPr>
              <a:t>On-going experience – at and in between</a:t>
            </a:r>
          </a:p>
          <a:p>
            <a:pPr marL="285750" indent="-285750">
              <a:buFontTx/>
              <a:buChar char="-"/>
            </a:pPr>
            <a:r>
              <a:rPr lang="en-ZA" dirty="0" smtClean="0">
                <a:solidFill>
                  <a:schemeClr val="tx1"/>
                </a:solidFill>
              </a:rPr>
              <a:t>Theme suites the selected destinations, attractions activities and experiences</a:t>
            </a:r>
          </a:p>
        </p:txBody>
      </p:sp>
    </p:spTree>
    <p:extLst>
      <p:ext uri="{BB962C8B-B14F-4D97-AF65-F5344CB8AC3E}">
        <p14:creationId xmlns:p14="http://schemas.microsoft.com/office/powerpoint/2010/main" val="3968511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2621" y="184263"/>
            <a:ext cx="33009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b="1" dirty="0" smtClean="0">
                <a:solidFill>
                  <a:srgbClr val="FF0000"/>
                </a:solidFill>
              </a:rPr>
              <a:t>A three </a:t>
            </a:r>
            <a:r>
              <a:rPr lang="en-ZA" b="1" dirty="0">
                <a:solidFill>
                  <a:srgbClr val="FF0000"/>
                </a:solidFill>
              </a:rPr>
              <a:t>phase development plan</a:t>
            </a:r>
            <a:endParaRPr lang="en-Z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5148" t="23466" r="21386" b="11584"/>
          <a:stretch/>
        </p:blipFill>
        <p:spPr>
          <a:xfrm>
            <a:off x="135802" y="503801"/>
            <a:ext cx="3974471" cy="33407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6040" t="26458" r="21485" b="33410"/>
          <a:stretch/>
        </p:blipFill>
        <p:spPr>
          <a:xfrm>
            <a:off x="272621" y="3594224"/>
            <a:ext cx="3883937" cy="20641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36237" t="22937" r="21585" b="11584"/>
          <a:stretch/>
        </p:blipFill>
        <p:spPr>
          <a:xfrm>
            <a:off x="4734963" y="1466662"/>
            <a:ext cx="3856777" cy="336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24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4573" y="193316"/>
            <a:ext cx="6628366" cy="14773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" name="Rectangle 2"/>
          <p:cNvSpPr/>
          <p:nvPr/>
        </p:nvSpPr>
        <p:spPr>
          <a:xfrm>
            <a:off x="188283" y="193316"/>
            <a:ext cx="6430415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ZA" b="1" dirty="0" smtClean="0">
                <a:latin typeface="Arial Black" panose="020B0A04020102020204" pitchFamily="34" charset="0"/>
              </a:rPr>
              <a:t>PHASE 1: CONCEPTUALIZATION AND RESEARCH</a:t>
            </a:r>
          </a:p>
          <a:p>
            <a:pPr marL="285750" indent="-285750">
              <a:buFontTx/>
              <a:buChar char="-"/>
            </a:pPr>
            <a:r>
              <a:rPr lang="en-ZA" dirty="0" smtClean="0"/>
              <a:t>Identify a theme (innovative, unique, niche)</a:t>
            </a:r>
          </a:p>
          <a:p>
            <a:pPr marL="285750" indent="-285750">
              <a:buFontTx/>
              <a:buChar char="-"/>
            </a:pPr>
            <a:r>
              <a:rPr lang="en-ZA" dirty="0" smtClean="0"/>
              <a:t>Conduct research (desktop, field and indigenous)</a:t>
            </a:r>
          </a:p>
          <a:p>
            <a:pPr marL="285750" indent="-285750">
              <a:buFontTx/>
              <a:buChar char="-"/>
            </a:pPr>
            <a:r>
              <a:rPr lang="en-ZA" dirty="0" smtClean="0"/>
              <a:t>Conduct network research (partners, activities)</a:t>
            </a:r>
          </a:p>
          <a:p>
            <a:pPr marL="285750" indent="-285750">
              <a:buFontTx/>
              <a:buChar char="-"/>
            </a:pPr>
            <a:r>
              <a:rPr lang="en-ZA" dirty="0" smtClean="0"/>
              <a:t>Brand - creative name or angle</a:t>
            </a:r>
            <a:endParaRPr lang="en-ZA" dirty="0"/>
          </a:p>
        </p:txBody>
      </p:sp>
      <p:grpSp>
        <p:nvGrpSpPr>
          <p:cNvPr id="9" name="Group 8"/>
          <p:cNvGrpSpPr/>
          <p:nvPr/>
        </p:nvGrpSpPr>
        <p:grpSpPr>
          <a:xfrm>
            <a:off x="72865" y="2121879"/>
            <a:ext cx="5874493" cy="2031325"/>
            <a:chOff x="72865" y="2121879"/>
            <a:chExt cx="5874493" cy="2031325"/>
          </a:xfrm>
        </p:grpSpPr>
        <p:sp>
          <p:nvSpPr>
            <p:cNvPr id="7" name="Rectangle 6"/>
            <p:cNvSpPr/>
            <p:nvPr/>
          </p:nvSpPr>
          <p:spPr>
            <a:xfrm>
              <a:off x="72865" y="2121879"/>
              <a:ext cx="5874493" cy="2031325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4" name="Rectangle 3"/>
            <p:cNvSpPr/>
            <p:nvPr/>
          </p:nvSpPr>
          <p:spPr>
            <a:xfrm>
              <a:off x="72865" y="2121879"/>
              <a:ext cx="5874493" cy="203132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ZA" b="1" dirty="0" smtClean="0">
                  <a:latin typeface="Arial Black" panose="020B0A04020102020204" pitchFamily="34" charset="0"/>
                </a:rPr>
                <a:t>PHASE 2: PLANNING AND ASSESSMENT</a:t>
              </a:r>
            </a:p>
            <a:p>
              <a:pPr marL="285750" indent="-285750">
                <a:buFontTx/>
                <a:buChar char="-"/>
              </a:pPr>
              <a:r>
                <a:rPr lang="en-ZA" dirty="0" smtClean="0"/>
                <a:t>Mapping (route and alternatives)</a:t>
              </a:r>
            </a:p>
            <a:p>
              <a:pPr marL="285750" indent="-285750">
                <a:buFontTx/>
                <a:buChar char="-"/>
              </a:pPr>
              <a:r>
                <a:rPr lang="en-ZA" dirty="0" smtClean="0"/>
                <a:t>Practicalities (transport, accommodation, meals, timing)</a:t>
              </a:r>
            </a:p>
            <a:p>
              <a:pPr marL="285750" indent="-285750">
                <a:buFontTx/>
                <a:buChar char="-"/>
              </a:pPr>
              <a:r>
                <a:rPr lang="en-ZA" dirty="0" smtClean="0"/>
                <a:t>Complete research and follow ups on key attractions</a:t>
              </a:r>
            </a:p>
            <a:p>
              <a:pPr marL="285750" indent="-285750">
                <a:buFontTx/>
                <a:buChar char="-"/>
              </a:pPr>
              <a:r>
                <a:rPr lang="en-ZA" dirty="0" smtClean="0"/>
                <a:t>Contact potential partners</a:t>
              </a:r>
            </a:p>
            <a:p>
              <a:pPr marL="285750" indent="-285750">
                <a:buFontTx/>
                <a:buChar char="-"/>
              </a:pPr>
              <a:r>
                <a:rPr lang="en-ZA" dirty="0" smtClean="0"/>
                <a:t>Tailor-made narrative and content</a:t>
              </a:r>
            </a:p>
            <a:p>
              <a:pPr marL="285750" indent="-285750">
                <a:buFontTx/>
                <a:buChar char="-"/>
              </a:pPr>
              <a:r>
                <a:rPr lang="en-ZA" dirty="0" smtClean="0"/>
                <a:t>Check permissions (legal)</a:t>
              </a:r>
              <a:endParaRPr lang="en-ZA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34573" y="4604439"/>
            <a:ext cx="5856347" cy="1200329"/>
            <a:chOff x="134573" y="4604439"/>
            <a:chExt cx="5856347" cy="1200329"/>
          </a:xfrm>
        </p:grpSpPr>
        <p:sp>
          <p:nvSpPr>
            <p:cNvPr id="8" name="Rectangle 7"/>
            <p:cNvSpPr/>
            <p:nvPr/>
          </p:nvSpPr>
          <p:spPr>
            <a:xfrm>
              <a:off x="134573" y="4604439"/>
              <a:ext cx="5856347" cy="1200329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34573" y="4604439"/>
              <a:ext cx="5856347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ZA" b="1" dirty="0" smtClean="0">
                  <a:latin typeface="Arial Black" panose="020B0A04020102020204" pitchFamily="34" charset="0"/>
                </a:rPr>
                <a:t>PHASE 3: TESTING AND IMPLEMENTATION</a:t>
              </a:r>
            </a:p>
            <a:p>
              <a:pPr marL="285750" indent="-285750">
                <a:buFontTx/>
                <a:buChar char="-"/>
              </a:pPr>
              <a:r>
                <a:rPr lang="en-ZA" dirty="0" smtClean="0"/>
                <a:t>Viability (check route, meet partners, feedback)</a:t>
              </a:r>
            </a:p>
            <a:p>
              <a:pPr marL="285750" indent="-285750">
                <a:buFontTx/>
                <a:buChar char="-"/>
              </a:pPr>
              <a:r>
                <a:rPr lang="en-ZA" dirty="0" smtClean="0"/>
                <a:t>Incorporate feedback</a:t>
              </a:r>
            </a:p>
            <a:p>
              <a:pPr marL="285750" indent="-285750">
                <a:buFontTx/>
                <a:buChar char="-"/>
              </a:pPr>
              <a:r>
                <a:rPr lang="en-ZA" dirty="0" smtClean="0"/>
                <a:t>Marketing and distribution channels</a:t>
              </a:r>
              <a:endParaRPr lang="en-ZA" dirty="0"/>
            </a:p>
          </p:txBody>
        </p:sp>
      </p:grpSp>
    </p:spTree>
    <p:extLst>
      <p:ext uri="{BB962C8B-B14F-4D97-AF65-F5344CB8AC3E}">
        <p14:creationId xmlns:p14="http://schemas.microsoft.com/office/powerpoint/2010/main" val="99617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3268" t="23113" r="12574" b="9472"/>
          <a:stretch/>
        </p:blipFill>
        <p:spPr>
          <a:xfrm>
            <a:off x="190122" y="1050203"/>
            <a:ext cx="8728605" cy="44633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8" y="311564"/>
            <a:ext cx="8918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2400" b="1" dirty="0" smtClean="0">
                <a:solidFill>
                  <a:srgbClr val="CC00FF"/>
                </a:solidFill>
              </a:rPr>
              <a:t>Potential Combination Routes – 7 SADC countries: </a:t>
            </a:r>
            <a:r>
              <a:rPr lang="en-ZA" sz="1400" b="1" dirty="0" smtClean="0">
                <a:solidFill>
                  <a:srgbClr val="CC00FF"/>
                </a:solidFill>
              </a:rPr>
              <a:t>Culture &amp;  Adventure &amp; Nature</a:t>
            </a:r>
            <a:endParaRPr lang="en-ZA" sz="2400" b="1" dirty="0">
              <a:solidFill>
                <a:srgbClr val="CC00FF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54707" y="4780234"/>
            <a:ext cx="1982324" cy="49794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TextBox 4"/>
          <p:cNvSpPr txBox="1"/>
          <p:nvPr/>
        </p:nvSpPr>
        <p:spPr>
          <a:xfrm>
            <a:off x="316872" y="5953584"/>
            <a:ext cx="4945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Tourismscape</a:t>
            </a:r>
            <a:r>
              <a:rPr lang="en-ZA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– Theme:  Film Tourism</a:t>
            </a:r>
            <a:endParaRPr lang="en-ZA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03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84200" y="875346"/>
            <a:ext cx="4186872" cy="581755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1059497" y="1785849"/>
            <a:ext cx="3030858" cy="4132351"/>
          </a:xfrm>
          <a:prstGeom prst="rect">
            <a:avLst/>
          </a:prstGeom>
          <a:solidFill>
            <a:srgbClr val="F57B17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ZA" sz="2200" b="1" cap="all" dirty="0">
                <a:solidFill>
                  <a:srgbClr val="FFFFFF"/>
                </a:solidFill>
                <a:effectLst/>
                <a:latin typeface="Arial"/>
                <a:ea typeface="Calibri"/>
                <a:cs typeface="Times New Roman"/>
              </a:rPr>
              <a:t> </a:t>
            </a:r>
            <a:endParaRPr lang="en-ZA" sz="1100" dirty="0">
              <a:effectLst/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ZA" sz="1600" b="1" cap="all" dirty="0" smtClean="0">
                <a:solidFill>
                  <a:srgbClr val="FFFFFF"/>
                </a:solidFill>
                <a:effectLst/>
                <a:latin typeface="Arial"/>
                <a:ea typeface="Calibri"/>
                <a:cs typeface="Times New Roman"/>
              </a:rPr>
              <a:t>CROSS-BORDER TOURISM</a:t>
            </a:r>
            <a:endParaRPr lang="en-ZA" sz="900" dirty="0">
              <a:effectLst/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ZA" sz="1200" cap="all" dirty="0" smtClean="0">
              <a:solidFill>
                <a:srgbClr val="FFFFFF"/>
              </a:solidFill>
              <a:effectLst/>
              <a:latin typeface="Arial"/>
              <a:ea typeface="Calibri"/>
              <a:cs typeface="Times New Roman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ZA" sz="1200" cap="all" dirty="0" smtClean="0">
                <a:solidFill>
                  <a:srgbClr val="FFFFFF"/>
                </a:solidFill>
                <a:effectLst/>
                <a:latin typeface="Arial"/>
                <a:ea typeface="Calibri"/>
                <a:cs typeface="Times New Roman"/>
              </a:rPr>
              <a:t>Department </a:t>
            </a:r>
            <a:r>
              <a:rPr lang="en-ZA" sz="1200" cap="all" dirty="0">
                <a:solidFill>
                  <a:srgbClr val="FFFFFF"/>
                </a:solidFill>
                <a:effectLst/>
                <a:latin typeface="Arial"/>
                <a:ea typeface="Calibri"/>
                <a:cs typeface="Times New Roman"/>
              </a:rPr>
              <a:t>of Heritage and historical studies</a:t>
            </a:r>
            <a:endParaRPr lang="en-ZA" sz="700" dirty="0">
              <a:effectLst/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ZA" sz="1200" cap="all" dirty="0">
                <a:solidFill>
                  <a:srgbClr val="FFFFFF"/>
                </a:solidFill>
                <a:effectLst/>
                <a:latin typeface="Arial"/>
                <a:ea typeface="Calibri"/>
                <a:cs typeface="Times New Roman"/>
              </a:rPr>
              <a:t>University of Pretoria</a:t>
            </a:r>
            <a:endParaRPr lang="en-ZA" sz="700" dirty="0">
              <a:effectLst/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ZA" sz="1100" dirty="0">
              <a:effectLst/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ZA" sz="1600" b="1" cap="all" dirty="0" smtClean="0">
                <a:solidFill>
                  <a:srgbClr val="FFFFFF"/>
                </a:solidFill>
                <a:latin typeface="Arial"/>
                <a:ea typeface="Calibri"/>
                <a:cs typeface="Times New Roman"/>
              </a:rPr>
              <a:t>2013 – 2018</a:t>
            </a:r>
            <a:endParaRPr lang="en-ZA" sz="1600" b="1" cap="all" dirty="0">
              <a:solidFill>
                <a:srgbClr val="FFFFFF"/>
              </a:solidFill>
              <a:latin typeface="Arial"/>
              <a:ea typeface="Calibri"/>
              <a:cs typeface="Times New Roman"/>
            </a:endParaRPr>
          </a:p>
        </p:txBody>
      </p:sp>
      <p:pic>
        <p:nvPicPr>
          <p:cNvPr id="4" name="Picture 3" descr="Dept Tourism logo - 40% of original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72" y="990600"/>
            <a:ext cx="2239328" cy="60578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297059" y="132834"/>
            <a:ext cx="6358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3600" b="1" dirty="0" smtClean="0">
                <a:solidFill>
                  <a:schemeClr val="bg1"/>
                </a:solidFill>
              </a:rPr>
              <a:t>Research Reports of 2012-2018</a:t>
            </a:r>
            <a:endParaRPr lang="en-ZA" sz="36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16400" y="2136338"/>
            <a:ext cx="4800600" cy="3139321"/>
          </a:xfrm>
          <a:prstGeom prst="rect">
            <a:avLst/>
          </a:prstGeom>
          <a:solidFill>
            <a:srgbClr val="FF9900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ZA" b="1" dirty="0" smtClean="0"/>
              <a:t>“Understanding </a:t>
            </a:r>
            <a:r>
              <a:rPr lang="en-ZA" b="1" dirty="0"/>
              <a:t>the Concept of Cross-Border Guiding in Southern </a:t>
            </a:r>
            <a:r>
              <a:rPr lang="en-ZA" b="1" dirty="0" smtClean="0"/>
              <a:t>Africa”, 2012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ZA" b="1" dirty="0" smtClean="0"/>
              <a:t>“Harmonization </a:t>
            </a:r>
            <a:r>
              <a:rPr lang="en-ZA" b="1" dirty="0"/>
              <a:t>of Tourist Guide Training Regulations and Standards in South </a:t>
            </a:r>
            <a:r>
              <a:rPr lang="en-ZA" b="1" dirty="0" smtClean="0"/>
              <a:t>Africa”, 2013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ZA" b="1" dirty="0" smtClean="0"/>
              <a:t>“</a:t>
            </a:r>
            <a:r>
              <a:rPr lang="en-ZA" b="1" dirty="0"/>
              <a:t>Harmonisation of Tourist Guide Training in southern Africa – phase </a:t>
            </a:r>
            <a:r>
              <a:rPr lang="en-ZA" b="1" dirty="0" smtClean="0"/>
              <a:t>III” 2014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ZA" b="1" dirty="0" smtClean="0"/>
              <a:t>“</a:t>
            </a:r>
            <a:r>
              <a:rPr lang="en-ZA" b="1" dirty="0"/>
              <a:t>Harmonised Tourist Guide Training in southern Africa – phase </a:t>
            </a:r>
            <a:r>
              <a:rPr lang="en-ZA" b="1" dirty="0" smtClean="0"/>
              <a:t>IV” 2015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ZA" b="1" dirty="0" smtClean="0"/>
              <a:t>“Cross-Border Tourism pilot project: The Namibian-South African Corridor” 2017-2018</a:t>
            </a:r>
            <a:endParaRPr lang="en-ZA" b="1" dirty="0"/>
          </a:p>
        </p:txBody>
      </p:sp>
    </p:spTree>
    <p:extLst>
      <p:ext uri="{BB962C8B-B14F-4D97-AF65-F5344CB8AC3E}">
        <p14:creationId xmlns:p14="http://schemas.microsoft.com/office/powerpoint/2010/main" val="372949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gods must be craz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4032448" cy="6278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258651" y="1078137"/>
            <a:ext cx="531714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ZA" sz="3600" b="1" dirty="0" smtClean="0">
                <a:solidFill>
                  <a:srgbClr val="990033"/>
                </a:solidFill>
                <a:latin typeface="Copperplate Gothic Bold" pitchFamily="34" charset="0"/>
              </a:rPr>
              <a:t>1980s</a:t>
            </a:r>
          </a:p>
          <a:p>
            <a:pPr marL="571500" indent="-571500">
              <a:buFontTx/>
              <a:buChar char="-"/>
            </a:pPr>
            <a:endParaRPr lang="en-ZA" sz="3600" b="1" dirty="0" smtClean="0">
              <a:solidFill>
                <a:srgbClr val="990033"/>
              </a:solidFill>
              <a:latin typeface="Copperplate Gothic Bold" pitchFamily="34" charset="0"/>
            </a:endParaRPr>
          </a:p>
          <a:p>
            <a:pPr marL="571500" indent="-571500">
              <a:buFontTx/>
              <a:buChar char="-"/>
            </a:pPr>
            <a:r>
              <a:rPr lang="en-ZA" sz="3600" b="1" dirty="0" smtClean="0">
                <a:solidFill>
                  <a:srgbClr val="990033"/>
                </a:solidFill>
                <a:latin typeface="Copperplate Gothic Bold" pitchFamily="34" charset="0"/>
              </a:rPr>
              <a:t>US$ 51.2 million </a:t>
            </a:r>
          </a:p>
          <a:p>
            <a:pPr marL="571500" indent="-571500">
              <a:buFontTx/>
              <a:buChar char="-"/>
            </a:pPr>
            <a:endParaRPr lang="en-ZA" sz="3600" b="1" dirty="0" smtClean="0">
              <a:solidFill>
                <a:srgbClr val="990033"/>
              </a:solidFill>
              <a:latin typeface="Copperplate Gothic Bold" pitchFamily="34" charset="0"/>
            </a:endParaRPr>
          </a:p>
          <a:p>
            <a:pPr marL="571500" indent="-571500">
              <a:buFontTx/>
              <a:buChar char="-"/>
            </a:pPr>
            <a:r>
              <a:rPr lang="en-ZA" sz="3600" b="1" dirty="0" smtClean="0">
                <a:solidFill>
                  <a:srgbClr val="990033"/>
                </a:solidFill>
                <a:latin typeface="Copperplate Gothic Bold" pitchFamily="34" charset="0"/>
              </a:rPr>
              <a:t>Award Winning</a:t>
            </a:r>
          </a:p>
          <a:p>
            <a:pPr marL="571500" indent="-571500">
              <a:buFontTx/>
              <a:buChar char="-"/>
            </a:pPr>
            <a:endParaRPr lang="en-ZA" sz="3600" b="1" dirty="0" smtClean="0">
              <a:solidFill>
                <a:srgbClr val="990033"/>
              </a:solidFill>
              <a:latin typeface="Copperplate Gothic Bold" pitchFamily="34" charset="0"/>
            </a:endParaRPr>
          </a:p>
          <a:p>
            <a:r>
              <a:rPr lang="en-ZA" sz="3600" b="1" dirty="0" smtClean="0">
                <a:solidFill>
                  <a:srgbClr val="990033"/>
                </a:solidFill>
                <a:latin typeface="Copperplate Gothic Bold" pitchFamily="34" charset="0"/>
              </a:rPr>
              <a:t>-    Sequels</a:t>
            </a:r>
            <a:endParaRPr lang="en-ZA" sz="3600" b="1" dirty="0">
              <a:solidFill>
                <a:srgbClr val="990033"/>
              </a:solidFill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523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mage res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16632"/>
            <a:ext cx="4392488" cy="6588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52"/>
          <a:stretch/>
        </p:blipFill>
        <p:spPr bwMode="auto">
          <a:xfrm rot="1221548">
            <a:off x="2274131" y="464624"/>
            <a:ext cx="3634397" cy="596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 result for gods must be craz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8384">
            <a:off x="1619540" y="507864"/>
            <a:ext cx="4707789" cy="5724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6163">
            <a:off x="1170156" y="739768"/>
            <a:ext cx="5583214" cy="507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9158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5148" t="9912" r="8812" b="18450"/>
          <a:stretch/>
        </p:blipFill>
        <p:spPr>
          <a:xfrm>
            <a:off x="1403287" y="956932"/>
            <a:ext cx="6473228" cy="46547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9255" y="407406"/>
            <a:ext cx="4897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 smtClean="0"/>
              <a:t>Northern Cape, Namibia, Mpumalanga, Botswana </a:t>
            </a:r>
            <a:endParaRPr lang="en-ZA" dirty="0"/>
          </a:p>
        </p:txBody>
      </p:sp>
      <p:cxnSp>
        <p:nvCxnSpPr>
          <p:cNvPr id="5" name="Curved Connector 4"/>
          <p:cNvCxnSpPr/>
          <p:nvPr/>
        </p:nvCxnSpPr>
        <p:spPr>
          <a:xfrm flipV="1">
            <a:off x="2960484" y="1674891"/>
            <a:ext cx="2625504" cy="1855960"/>
          </a:xfrm>
          <a:prstGeom prst="curvedConnector3">
            <a:avLst>
              <a:gd name="adj1" fmla="val 17241"/>
            </a:avLst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4" name="Curved Connector 13"/>
          <p:cNvCxnSpPr/>
          <p:nvPr/>
        </p:nvCxnSpPr>
        <p:spPr>
          <a:xfrm>
            <a:off x="5499550" y="1674891"/>
            <a:ext cx="1643635" cy="461727"/>
          </a:xfrm>
          <a:prstGeom prst="curvedConnector3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117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/>
          <p:cNvSpPr/>
          <p:nvPr/>
        </p:nvSpPr>
        <p:spPr>
          <a:xfrm>
            <a:off x="251520" y="908720"/>
            <a:ext cx="4104456" cy="1204712"/>
          </a:xfrm>
          <a:prstGeom prst="rightArrow">
            <a:avLst/>
          </a:prstGeom>
          <a:solidFill>
            <a:srgbClr val="9A67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2400" b="1" dirty="0" smtClean="0">
                <a:solidFill>
                  <a:schemeClr val="tx1"/>
                </a:solidFill>
              </a:rPr>
              <a:t>BUSHMAN PEOPLE</a:t>
            </a:r>
            <a:endParaRPr lang="en-ZA" sz="2400" b="1" dirty="0">
              <a:solidFill>
                <a:schemeClr val="tx1"/>
              </a:solidFill>
            </a:endParaRPr>
          </a:p>
        </p:txBody>
      </p:sp>
      <p:pic>
        <p:nvPicPr>
          <p:cNvPr id="3" name="Picture 2" descr="Image result for gods must be craz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6632"/>
            <a:ext cx="3552393" cy="26642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gods must be craz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197" y="3113584"/>
            <a:ext cx="7246187" cy="35797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34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/>
          <p:cNvSpPr/>
          <p:nvPr/>
        </p:nvSpPr>
        <p:spPr>
          <a:xfrm>
            <a:off x="179512" y="116632"/>
            <a:ext cx="4104456" cy="1204712"/>
          </a:xfrm>
          <a:prstGeom prst="rightArrow">
            <a:avLst/>
          </a:prstGeom>
          <a:solidFill>
            <a:srgbClr val="9A67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2400" b="1" dirty="0" smtClean="0">
                <a:solidFill>
                  <a:schemeClr val="tx1"/>
                </a:solidFill>
              </a:rPr>
              <a:t>BUSHMAN CULTURE</a:t>
            </a:r>
            <a:endParaRPr lang="en-ZA" sz="2400" b="1" dirty="0">
              <a:solidFill>
                <a:schemeClr val="tx1"/>
              </a:solidFill>
            </a:endParaRPr>
          </a:p>
        </p:txBody>
      </p:sp>
      <p:pic>
        <p:nvPicPr>
          <p:cNvPr id="6146" name="Picture 2" descr="Image result for gods must be craz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57174"/>
            <a:ext cx="3024336" cy="28837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 result for gods must be craz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99" t="12426" r="13997" b="14651"/>
          <a:stretch/>
        </p:blipFill>
        <p:spPr bwMode="auto">
          <a:xfrm>
            <a:off x="5364088" y="3429000"/>
            <a:ext cx="3080824" cy="31523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mage result for gods must be crazy viewi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" r="12237"/>
          <a:stretch/>
        </p:blipFill>
        <p:spPr bwMode="auto">
          <a:xfrm>
            <a:off x="395536" y="1484784"/>
            <a:ext cx="3600400" cy="18194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 result for bushmen cultur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92" y="3454823"/>
            <a:ext cx="4128459" cy="30963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865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Image result for bushmen cul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429000"/>
            <a:ext cx="4824536" cy="31891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395536" y="0"/>
            <a:ext cx="3312368" cy="1539552"/>
          </a:xfrm>
          <a:prstGeom prst="rightArrow">
            <a:avLst/>
          </a:prstGeom>
          <a:solidFill>
            <a:srgbClr val="9A67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2400" b="1" dirty="0" smtClean="0">
              <a:solidFill>
                <a:schemeClr val="tx1"/>
              </a:solidFill>
            </a:endParaRPr>
          </a:p>
          <a:p>
            <a:pPr algn="ctr"/>
            <a:r>
              <a:rPr lang="en-ZA" sz="2400" b="1" dirty="0" smtClean="0">
                <a:solidFill>
                  <a:schemeClr val="tx1"/>
                </a:solidFill>
              </a:rPr>
              <a:t>BUSHMAN CREATIVE INDUSTRIES</a:t>
            </a:r>
          </a:p>
          <a:p>
            <a:pPr algn="ctr"/>
            <a:endParaRPr lang="en-ZA" sz="2400" b="1" dirty="0">
              <a:solidFill>
                <a:schemeClr val="tx1"/>
              </a:solidFill>
            </a:endParaRPr>
          </a:p>
        </p:txBody>
      </p:sp>
      <p:pic>
        <p:nvPicPr>
          <p:cNvPr id="8198" name="Picture 6" descr="Image result for bushmen weap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88640"/>
            <a:ext cx="4680520" cy="29721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Image result for bushmen craf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49080"/>
            <a:ext cx="3721597" cy="24810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bushmen ostrich egg shell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5" t="9002" r="17883"/>
          <a:stretch/>
        </p:blipFill>
        <p:spPr bwMode="auto">
          <a:xfrm>
            <a:off x="251520" y="1692125"/>
            <a:ext cx="2861177" cy="22409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1931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black panth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16" y="318187"/>
            <a:ext cx="4211273" cy="624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25918" y="1459138"/>
            <a:ext cx="531714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600" b="1" dirty="0" smtClean="0">
                <a:solidFill>
                  <a:srgbClr val="000099"/>
                </a:solidFill>
                <a:latin typeface="Copperplate Gothic Bold" pitchFamily="34" charset="0"/>
              </a:rPr>
              <a:t>- 2018</a:t>
            </a:r>
          </a:p>
          <a:p>
            <a:pPr marL="571500" indent="-571500">
              <a:buFontTx/>
              <a:buChar char="-"/>
            </a:pPr>
            <a:endParaRPr lang="en-ZA" sz="3600" b="1" dirty="0" smtClean="0">
              <a:solidFill>
                <a:srgbClr val="000099"/>
              </a:solidFill>
              <a:latin typeface="Copperplate Gothic Bold" pitchFamily="34" charset="0"/>
            </a:endParaRPr>
          </a:p>
          <a:p>
            <a:r>
              <a:rPr lang="en-ZA" sz="3600" b="1" dirty="0" smtClean="0">
                <a:solidFill>
                  <a:srgbClr val="000099"/>
                </a:solidFill>
                <a:latin typeface="Copperplate Gothic Bold" pitchFamily="34" charset="0"/>
              </a:rPr>
              <a:t>- US$ 900 million </a:t>
            </a:r>
          </a:p>
          <a:p>
            <a:pPr marL="571500" indent="-571500">
              <a:buFontTx/>
              <a:buChar char="-"/>
            </a:pPr>
            <a:endParaRPr lang="en-ZA" sz="3600" b="1" dirty="0" smtClean="0">
              <a:solidFill>
                <a:srgbClr val="000099"/>
              </a:solidFill>
              <a:latin typeface="Copperplate Gothic Bold" pitchFamily="34" charset="0"/>
            </a:endParaRPr>
          </a:p>
          <a:p>
            <a:r>
              <a:rPr lang="en-ZA" sz="3600" b="1" dirty="0" smtClean="0">
                <a:solidFill>
                  <a:srgbClr val="000099"/>
                </a:solidFill>
                <a:latin typeface="Copperplate Gothic Bold" pitchFamily="34" charset="0"/>
              </a:rPr>
              <a:t>- Award Winning</a:t>
            </a:r>
          </a:p>
          <a:p>
            <a:pPr marL="571500" indent="-571500">
              <a:buFontTx/>
              <a:buChar char="-"/>
            </a:pPr>
            <a:endParaRPr lang="en-ZA" sz="3600" b="1" dirty="0" smtClean="0">
              <a:solidFill>
                <a:srgbClr val="000099"/>
              </a:solidFill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4" t="31465" r="34480" b="27669"/>
          <a:stretch/>
        </p:blipFill>
        <p:spPr bwMode="auto">
          <a:xfrm>
            <a:off x="1626531" y="1157681"/>
            <a:ext cx="6163578" cy="443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61746" y="5838629"/>
            <a:ext cx="75027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2800" b="1" dirty="0" smtClean="0"/>
              <a:t>The Southern African </a:t>
            </a:r>
            <a:r>
              <a:rPr lang="en-ZA" sz="2800" b="1" dirty="0" err="1" smtClean="0"/>
              <a:t>Wakanda</a:t>
            </a:r>
            <a:r>
              <a:rPr lang="en-ZA" sz="2800" b="1" dirty="0" smtClean="0"/>
              <a:t> Experience Route</a:t>
            </a:r>
            <a:endParaRPr lang="en-ZA" sz="2800" b="1" dirty="0"/>
          </a:p>
        </p:txBody>
      </p:sp>
    </p:spTree>
    <p:extLst>
      <p:ext uri="{BB962C8B-B14F-4D97-AF65-F5344CB8AC3E}">
        <p14:creationId xmlns:p14="http://schemas.microsoft.com/office/powerpoint/2010/main" val="233019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7DD5A04-F151-42D5-B620-AC942769C055}"/>
              </a:ext>
            </a:extLst>
          </p:cNvPr>
          <p:cNvGrpSpPr/>
          <p:nvPr/>
        </p:nvGrpSpPr>
        <p:grpSpPr>
          <a:xfrm>
            <a:off x="106532" y="54116"/>
            <a:ext cx="8975324" cy="2879583"/>
            <a:chOff x="106532" y="54116"/>
            <a:chExt cx="8975324" cy="2879583"/>
          </a:xfrm>
        </p:grpSpPr>
        <p:pic>
          <p:nvPicPr>
            <p:cNvPr id="2" name="Picture 3" descr="C:\Users\User\AppData\Local\Microsoft\Windows\Temporary Internet Files\Content.IE5\W6UFZ9LW\film-strip-icon[1]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532" y="54116"/>
              <a:ext cx="8975324" cy="28795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6" descr="Image result for black panther">
              <a:extLst>
                <a:ext uri="{FF2B5EF4-FFF2-40B4-BE49-F238E27FC236}">
                  <a16:creationId xmlns:a16="http://schemas.microsoft.com/office/drawing/2014/main" id="{870C8E17-BA15-4A73-AF59-D1AFD3BBFBF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80" r="25332" b="46560"/>
            <a:stretch/>
          </p:blipFill>
          <p:spPr bwMode="auto">
            <a:xfrm>
              <a:off x="323528" y="548680"/>
              <a:ext cx="2520280" cy="1872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8" descr="Image result for black panther">
              <a:extLst>
                <a:ext uri="{FF2B5EF4-FFF2-40B4-BE49-F238E27FC236}">
                  <a16:creationId xmlns:a16="http://schemas.microsoft.com/office/drawing/2014/main" id="{1774F1E5-769D-4EB9-AA2A-A92F37A360E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0" r="43640" b="43685"/>
            <a:stretch/>
          </p:blipFill>
          <p:spPr bwMode="auto">
            <a:xfrm>
              <a:off x="3300918" y="579016"/>
              <a:ext cx="2666576" cy="1892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10" descr="Image result for black panther">
              <a:extLst>
                <a:ext uri="{FF2B5EF4-FFF2-40B4-BE49-F238E27FC236}">
                  <a16:creationId xmlns:a16="http://schemas.microsoft.com/office/drawing/2014/main" id="{77B5B2AB-8554-4853-AD57-39D00CDF75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01" t="4848" r="55095" b="48136"/>
            <a:stretch/>
          </p:blipFill>
          <p:spPr bwMode="auto">
            <a:xfrm>
              <a:off x="6344579" y="599213"/>
              <a:ext cx="2666576" cy="1872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EA48899-6D80-4F40-BD8A-064422B0F7DB}"/>
              </a:ext>
            </a:extLst>
          </p:cNvPr>
          <p:cNvGrpSpPr/>
          <p:nvPr/>
        </p:nvGrpSpPr>
        <p:grpSpPr>
          <a:xfrm>
            <a:off x="602452" y="3611956"/>
            <a:ext cx="8146012" cy="2573379"/>
            <a:chOff x="602452" y="3611956"/>
            <a:chExt cx="8146012" cy="2573379"/>
          </a:xfrm>
        </p:grpSpPr>
        <p:pic>
          <p:nvPicPr>
            <p:cNvPr id="7" name="Picture 2" descr="Image result for zulu woman">
              <a:extLst>
                <a:ext uri="{FF2B5EF4-FFF2-40B4-BE49-F238E27FC236}">
                  <a16:creationId xmlns:a16="http://schemas.microsoft.com/office/drawing/2014/main" id="{496E2F26-762C-4ADD-BA64-1DB63F0D22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9277" y="3616949"/>
              <a:ext cx="2990060" cy="25683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DBF4290-B78B-47C0-95E9-554E74EDD7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22144"/>
            <a:stretch/>
          </p:blipFill>
          <p:spPr>
            <a:xfrm>
              <a:off x="6109337" y="3611956"/>
              <a:ext cx="2639127" cy="2568386"/>
            </a:xfrm>
            <a:prstGeom prst="rect">
              <a:avLst/>
            </a:prstGeom>
          </p:spPr>
        </p:pic>
        <p:pic>
          <p:nvPicPr>
            <p:cNvPr id="9" name="Picture 6" descr="Image result for ndebele woman">
              <a:extLst>
                <a:ext uri="{FF2B5EF4-FFF2-40B4-BE49-F238E27FC236}">
                  <a16:creationId xmlns:a16="http://schemas.microsoft.com/office/drawing/2014/main" id="{6A020227-1F8D-4EF5-974B-A1617E7F2F0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57" r="19988" b="17477"/>
            <a:stretch/>
          </p:blipFill>
          <p:spPr bwMode="auto">
            <a:xfrm>
              <a:off x="602452" y="3611957"/>
              <a:ext cx="2516824" cy="25683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EE9E631-E974-4374-9B65-FC36C2B43EBC}"/>
              </a:ext>
            </a:extLst>
          </p:cNvPr>
          <p:cNvSpPr txBox="1"/>
          <p:nvPr/>
        </p:nvSpPr>
        <p:spPr>
          <a:xfrm>
            <a:off x="1259632" y="6309320"/>
            <a:ext cx="172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b="1" dirty="0"/>
              <a:t>Ndebele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69FBF8-BDDA-467A-92D8-6081CF752A5A}"/>
              </a:ext>
            </a:extLst>
          </p:cNvPr>
          <p:cNvSpPr txBox="1"/>
          <p:nvPr/>
        </p:nvSpPr>
        <p:spPr>
          <a:xfrm>
            <a:off x="4175956" y="6309320"/>
            <a:ext cx="172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b="1" dirty="0"/>
              <a:t>Zulu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0387DF-2E9C-4159-A183-7010D9AC6EBB}"/>
              </a:ext>
            </a:extLst>
          </p:cNvPr>
          <p:cNvSpPr txBox="1"/>
          <p:nvPr/>
        </p:nvSpPr>
        <p:spPr>
          <a:xfrm>
            <a:off x="7092280" y="6258787"/>
            <a:ext cx="172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b="1" dirty="0"/>
              <a:t>Xhosa</a:t>
            </a:r>
          </a:p>
        </p:txBody>
      </p:sp>
    </p:spTree>
    <p:extLst>
      <p:ext uri="{BB962C8B-B14F-4D97-AF65-F5344CB8AC3E}">
        <p14:creationId xmlns:p14="http://schemas.microsoft.com/office/powerpoint/2010/main" val="800031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F0DAF57-D84B-4E65-BA60-1BE6F5584E5C}"/>
              </a:ext>
            </a:extLst>
          </p:cNvPr>
          <p:cNvGrpSpPr/>
          <p:nvPr/>
        </p:nvGrpSpPr>
        <p:grpSpPr>
          <a:xfrm>
            <a:off x="84338" y="116632"/>
            <a:ext cx="8975324" cy="2879583"/>
            <a:chOff x="84338" y="116632"/>
            <a:chExt cx="8975324" cy="2879583"/>
          </a:xfrm>
        </p:grpSpPr>
        <p:pic>
          <p:nvPicPr>
            <p:cNvPr id="3" name="Picture 2" descr="C:\Users\User\AppData\Local\Microsoft\Windows\Temporary Internet Files\Content.IE5\W6UFZ9LW\film-strip-icon[1].jpg">
              <a:extLst>
                <a:ext uri="{FF2B5EF4-FFF2-40B4-BE49-F238E27FC236}">
                  <a16:creationId xmlns:a16="http://schemas.microsoft.com/office/drawing/2014/main" id="{30C0AE27-27FD-4897-912C-882F96935B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38" y="116632"/>
              <a:ext cx="8975324" cy="28795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6" name="Picture 2" descr="Image result for black panther buildings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693" r="90441" b="50906"/>
            <a:stretch/>
          </p:blipFill>
          <p:spPr bwMode="auto">
            <a:xfrm>
              <a:off x="251520" y="662966"/>
              <a:ext cx="2774642" cy="18001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Image result for black panther buildings">
              <a:extLst>
                <a:ext uri="{FF2B5EF4-FFF2-40B4-BE49-F238E27FC236}">
                  <a16:creationId xmlns:a16="http://schemas.microsoft.com/office/drawing/2014/main" id="{D609B8D7-83A1-4D23-B607-778E98289DD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6" r="30769" b="19355"/>
            <a:stretch/>
          </p:blipFill>
          <p:spPr bwMode="auto">
            <a:xfrm>
              <a:off x="3275856" y="662966"/>
              <a:ext cx="2592288" cy="1800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Image result for black panther buildings">
              <a:extLst>
                <a:ext uri="{FF2B5EF4-FFF2-40B4-BE49-F238E27FC236}">
                  <a16:creationId xmlns:a16="http://schemas.microsoft.com/office/drawing/2014/main" id="{9159FAAA-A8F1-4CE6-AC6D-A563D5E1059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84" b="19355"/>
            <a:stretch/>
          </p:blipFill>
          <p:spPr bwMode="auto">
            <a:xfrm>
              <a:off x="6300192" y="639998"/>
              <a:ext cx="2592288" cy="1823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337351" y="3908398"/>
            <a:ext cx="8396701" cy="2888840"/>
            <a:chOff x="337351" y="3908398"/>
            <a:chExt cx="8396701" cy="288884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C82822B-D485-4485-BB3F-70F806624F7D}"/>
                </a:ext>
              </a:extLst>
            </p:cNvPr>
            <p:cNvSpPr txBox="1"/>
            <p:nvPr/>
          </p:nvSpPr>
          <p:spPr>
            <a:xfrm>
              <a:off x="5868144" y="5994979"/>
              <a:ext cx="14401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2000" b="1" dirty="0"/>
                <a:t>Timbuktu </a:t>
              </a:r>
            </a:p>
          </p:txBody>
        </p:sp>
        <p:pic>
          <p:nvPicPr>
            <p:cNvPr id="1026" name="Picture 2" descr="Related image">
              <a:extLst>
                <a:ext uri="{FF2B5EF4-FFF2-40B4-BE49-F238E27FC236}">
                  <a16:creationId xmlns:a16="http://schemas.microsoft.com/office/drawing/2014/main" id="{E1267265-D29C-4902-96A6-76D4AC80BE6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2" r="37547" b="-1789"/>
            <a:stretch/>
          </p:blipFill>
          <p:spPr bwMode="auto">
            <a:xfrm>
              <a:off x="4053386" y="3908398"/>
              <a:ext cx="4680666" cy="21809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C82822B-D485-4485-BB3F-70F806624F7D}"/>
                </a:ext>
              </a:extLst>
            </p:cNvPr>
            <p:cNvSpPr txBox="1"/>
            <p:nvPr/>
          </p:nvSpPr>
          <p:spPr>
            <a:xfrm>
              <a:off x="698485" y="6089352"/>
              <a:ext cx="34094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2000" b="1" dirty="0" smtClean="0"/>
                <a:t>Sotho-Tswana </a:t>
              </a:r>
              <a:r>
                <a:rPr lang="en-ZA" sz="2000" b="1" dirty="0" err="1" smtClean="0"/>
                <a:t>rondavels</a:t>
              </a:r>
              <a:r>
                <a:rPr lang="en-ZA" sz="2000" b="1" dirty="0" smtClean="0"/>
                <a:t> (huts) </a:t>
              </a:r>
              <a:endParaRPr lang="en-ZA" sz="2000" b="1" dirty="0"/>
            </a:p>
          </p:txBody>
        </p:sp>
        <p:pic>
          <p:nvPicPr>
            <p:cNvPr id="2050" name="Picture 2" descr="Image result for sotho hu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351" y="3908398"/>
              <a:ext cx="3716035" cy="21569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7837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7650" y="547985"/>
            <a:ext cx="74853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2800" b="1" dirty="0" smtClean="0">
                <a:solidFill>
                  <a:schemeClr val="bg1"/>
                </a:solidFill>
              </a:rPr>
              <a:t>TOURISM is a rapidly growing globalised industry</a:t>
            </a:r>
            <a:endParaRPr lang="en-ZA" sz="28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9100" y="1572220"/>
            <a:ext cx="55245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ZA" sz="3200" b="1" dirty="0" smtClean="0">
                <a:solidFill>
                  <a:schemeClr val="bg1"/>
                </a:solidFill>
              </a:rPr>
              <a:t>Product diversification and global competitiveness</a:t>
            </a:r>
          </a:p>
          <a:p>
            <a:pPr marL="342900" indent="-342900">
              <a:buFontTx/>
              <a:buChar char="-"/>
            </a:pPr>
            <a:endParaRPr lang="en-ZA" sz="3200" b="1" dirty="0" smtClean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r>
              <a:rPr lang="en-ZA" sz="3200" b="1" dirty="0" smtClean="0">
                <a:solidFill>
                  <a:schemeClr val="bg1"/>
                </a:solidFill>
              </a:rPr>
              <a:t>Recent trends include: </a:t>
            </a:r>
          </a:p>
          <a:p>
            <a:pPr marL="342900" indent="-342900">
              <a:buFontTx/>
              <a:buChar char="-"/>
            </a:pPr>
            <a:r>
              <a:rPr lang="en-ZA" sz="3200" b="1" dirty="0" smtClean="0">
                <a:solidFill>
                  <a:srgbClr val="FF0000"/>
                </a:solidFill>
              </a:rPr>
              <a:t>Cross Border tourism</a:t>
            </a:r>
          </a:p>
          <a:p>
            <a:pPr marL="342900" indent="-342900">
              <a:buFontTx/>
              <a:buChar char="-"/>
            </a:pPr>
            <a:r>
              <a:rPr lang="en-ZA" sz="3200" b="1" dirty="0" smtClean="0">
                <a:solidFill>
                  <a:srgbClr val="FF0000"/>
                </a:solidFill>
              </a:rPr>
              <a:t>Route tourism</a:t>
            </a:r>
          </a:p>
          <a:p>
            <a:pPr marL="342900" indent="-342900">
              <a:buFontTx/>
              <a:buChar char="-"/>
            </a:pPr>
            <a:r>
              <a:rPr lang="en-ZA" sz="3200" b="1" dirty="0" smtClean="0">
                <a:solidFill>
                  <a:srgbClr val="FF0000"/>
                </a:solidFill>
              </a:rPr>
              <a:t>Niche tourism </a:t>
            </a:r>
            <a:endParaRPr lang="en-ZA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792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AE92F31-35F8-4D38-B8FE-B8B40DF441C0}"/>
              </a:ext>
            </a:extLst>
          </p:cNvPr>
          <p:cNvGrpSpPr/>
          <p:nvPr/>
        </p:nvGrpSpPr>
        <p:grpSpPr>
          <a:xfrm>
            <a:off x="101564" y="131686"/>
            <a:ext cx="8975324" cy="2879583"/>
            <a:chOff x="168676" y="408523"/>
            <a:chExt cx="8975324" cy="2879583"/>
          </a:xfrm>
        </p:grpSpPr>
        <p:pic>
          <p:nvPicPr>
            <p:cNvPr id="4" name="Picture 3" descr="C:\Users\User\AppData\Local\Microsoft\Windows\Temporary Internet Files\Content.IE5\W6UFZ9LW\film-strip-icon[1].jpg">
              <a:extLst>
                <a:ext uri="{FF2B5EF4-FFF2-40B4-BE49-F238E27FC236}">
                  <a16:creationId xmlns:a16="http://schemas.microsoft.com/office/drawing/2014/main" id="{F1152B63-BB6F-42F0-8D2B-441BAD58F0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676" y="408523"/>
              <a:ext cx="8975324" cy="28795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943"/>
            <a:stretch/>
          </p:blipFill>
          <p:spPr bwMode="auto">
            <a:xfrm>
              <a:off x="323528" y="974827"/>
              <a:ext cx="2592288" cy="18061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3B18C1B4-64BA-4018-9882-2918FE04C3F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56" r="29888"/>
            <a:stretch/>
          </p:blipFill>
          <p:spPr bwMode="auto">
            <a:xfrm>
              <a:off x="3419872" y="974826"/>
              <a:ext cx="2592288" cy="18061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AF94A152-5CF4-40A4-A5E5-FA8F92C760B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882"/>
            <a:stretch/>
          </p:blipFill>
          <p:spPr bwMode="auto">
            <a:xfrm>
              <a:off x="6383036" y="974827"/>
              <a:ext cx="2592288" cy="1806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C901119-1724-4B49-AF99-527C703D4F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9652" y="3501008"/>
            <a:ext cx="6228692" cy="27250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E5B4946-3FE9-4766-8CD7-78867143BC0B}"/>
              </a:ext>
            </a:extLst>
          </p:cNvPr>
          <p:cNvSpPr txBox="1"/>
          <p:nvPr/>
        </p:nvSpPr>
        <p:spPr>
          <a:xfrm>
            <a:off x="3743908" y="6341258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b="1" dirty="0"/>
              <a:t>Victoria Falls</a:t>
            </a:r>
          </a:p>
        </p:txBody>
      </p:sp>
    </p:spTree>
    <p:extLst>
      <p:ext uri="{BB962C8B-B14F-4D97-AF65-F5344CB8AC3E}">
        <p14:creationId xmlns:p14="http://schemas.microsoft.com/office/powerpoint/2010/main" val="3495916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maasa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140968"/>
            <a:ext cx="5491054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3107C52-C545-4339-BFD5-22B378A205BC}"/>
              </a:ext>
            </a:extLst>
          </p:cNvPr>
          <p:cNvGrpSpPr/>
          <p:nvPr/>
        </p:nvGrpSpPr>
        <p:grpSpPr>
          <a:xfrm>
            <a:off x="84338" y="116632"/>
            <a:ext cx="8975324" cy="2879583"/>
            <a:chOff x="84338" y="116632"/>
            <a:chExt cx="8975324" cy="2879583"/>
          </a:xfrm>
        </p:grpSpPr>
        <p:pic>
          <p:nvPicPr>
            <p:cNvPr id="4" name="Picture 3" descr="C:\Users\User\AppData\Local\Microsoft\Windows\Temporary Internet Files\Content.IE5\W6UFZ9LW\film-strip-icon[1]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38" y="116632"/>
              <a:ext cx="8975324" cy="28795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4" descr="Image result for black panther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76" r="54238" b="37602"/>
            <a:stretch/>
          </p:blipFill>
          <p:spPr bwMode="auto">
            <a:xfrm>
              <a:off x="251520" y="620688"/>
              <a:ext cx="2537367" cy="1837636"/>
            </a:xfrm>
            <a:prstGeom prst="rect">
              <a:avLst/>
            </a:prstGeom>
            <a:noFill/>
            <a:ln w="76200">
              <a:noFill/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Image result for black panther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017" t="11176" r="13926" b="38008"/>
            <a:stretch/>
          </p:blipFill>
          <p:spPr bwMode="auto">
            <a:xfrm>
              <a:off x="3309572" y="638832"/>
              <a:ext cx="2537367" cy="1819492"/>
            </a:xfrm>
            <a:prstGeom prst="rect">
              <a:avLst/>
            </a:prstGeom>
            <a:noFill/>
            <a:ln w="76200">
              <a:noFill/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Image result for black panther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19" t="11176" r="611" b="38008"/>
            <a:stretch/>
          </p:blipFill>
          <p:spPr bwMode="auto">
            <a:xfrm>
              <a:off x="6374168" y="638831"/>
              <a:ext cx="2524506" cy="1819491"/>
            </a:xfrm>
            <a:prstGeom prst="rect">
              <a:avLst/>
            </a:prstGeom>
            <a:noFill/>
            <a:ln w="76200">
              <a:noFill/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7D147CE-07F8-480D-877E-C60D409BDE42}"/>
              </a:ext>
            </a:extLst>
          </p:cNvPr>
          <p:cNvSpPr txBox="1"/>
          <p:nvPr/>
        </p:nvSpPr>
        <p:spPr>
          <a:xfrm>
            <a:off x="4355976" y="6341258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b="1" dirty="0" err="1"/>
              <a:t>Maasai</a:t>
            </a:r>
            <a:endParaRPr lang="en-ZA" sz="2000" b="1" dirty="0"/>
          </a:p>
        </p:txBody>
      </p:sp>
    </p:spTree>
    <p:extLst>
      <p:ext uri="{BB962C8B-B14F-4D97-AF65-F5344CB8AC3E}">
        <p14:creationId xmlns:p14="http://schemas.microsoft.com/office/powerpoint/2010/main" val="1782290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xhos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4" r="39153"/>
          <a:stretch/>
        </p:blipFill>
        <p:spPr bwMode="auto">
          <a:xfrm>
            <a:off x="553607" y="719667"/>
            <a:ext cx="4619527" cy="4588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5460999" y="1388534"/>
            <a:ext cx="3259667" cy="2540000"/>
          </a:xfrm>
          <a:prstGeom prst="wedgeEllipseCallou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4000" b="1" dirty="0" smtClean="0">
                <a:solidFill>
                  <a:schemeClr val="tx1"/>
                </a:solidFill>
              </a:rPr>
              <a:t>isiXhosa</a:t>
            </a:r>
          </a:p>
          <a:p>
            <a:pPr algn="ctr"/>
            <a:r>
              <a:rPr lang="en-ZA" sz="2800" b="1" dirty="0" smtClean="0">
                <a:solidFill>
                  <a:schemeClr val="tx1"/>
                </a:solidFill>
              </a:rPr>
              <a:t>The language of </a:t>
            </a:r>
            <a:r>
              <a:rPr lang="en-ZA" sz="2800" b="1" dirty="0" err="1">
                <a:solidFill>
                  <a:schemeClr val="tx1"/>
                </a:solidFill>
              </a:rPr>
              <a:t>Wakanda</a:t>
            </a:r>
            <a:endParaRPr lang="en-ZA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328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cuments\NDT\NDT report CBT experience 2018-2019\Wakanda Experience Poster Final HE 20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9638"/>
            <a:ext cx="9144000" cy="6458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333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46826" y="2529194"/>
            <a:ext cx="5205596" cy="184169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3200" b="1" dirty="0">
                <a:solidFill>
                  <a:srgbClr val="FF0000"/>
                </a:solidFill>
              </a:rPr>
              <a:t>Professor Karen Harris</a:t>
            </a:r>
          </a:p>
          <a:p>
            <a:r>
              <a:rPr lang="en-US" sz="3200" b="1" dirty="0" err="1">
                <a:solidFill>
                  <a:srgbClr val="FF0000"/>
                </a:solidFill>
              </a:rPr>
              <a:t>Mr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Hannes</a:t>
            </a:r>
            <a:r>
              <a:rPr lang="en-US" sz="3200" b="1" dirty="0" smtClean="0">
                <a:solidFill>
                  <a:srgbClr val="FF0000"/>
                </a:solidFill>
              </a:rPr>
              <a:t> Engelbrecht</a:t>
            </a:r>
          </a:p>
          <a:p>
            <a:r>
              <a:rPr lang="en-US" sz="3200" b="1" dirty="0" err="1" smtClean="0">
                <a:solidFill>
                  <a:srgbClr val="FF0000"/>
                </a:solidFill>
              </a:rPr>
              <a:t>Ms</a:t>
            </a:r>
            <a:r>
              <a:rPr lang="en-US" sz="3200" b="1" dirty="0" smtClean="0">
                <a:solidFill>
                  <a:srgbClr val="FF0000"/>
                </a:solidFill>
              </a:rPr>
              <a:t> Sian Pretorius</a:t>
            </a:r>
          </a:p>
          <a:p>
            <a:r>
              <a:rPr lang="en-US" sz="3200" b="1" dirty="0" err="1" smtClean="0">
                <a:solidFill>
                  <a:srgbClr val="FF0000"/>
                </a:solidFill>
              </a:rPr>
              <a:t>Mr</a:t>
            </a:r>
            <a:r>
              <a:rPr lang="en-US" sz="3200" b="1" dirty="0" smtClean="0">
                <a:solidFill>
                  <a:srgbClr val="FF0000"/>
                </a:solidFill>
              </a:rPr>
              <a:t> CR Botha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3200" y="292469"/>
            <a:ext cx="3568700" cy="863357"/>
          </a:xfrm>
        </p:spPr>
        <p:txBody>
          <a:bodyPr>
            <a:noAutofit/>
          </a:bodyPr>
          <a:lstStyle/>
          <a:p>
            <a:pPr algn="ctr"/>
            <a:r>
              <a:rPr lang="en-US" sz="4000" i="1" dirty="0" smtClean="0">
                <a:latin typeface="Arial Black" pitchFamily="34" charset="0"/>
              </a:rPr>
              <a:t>Thank you!</a:t>
            </a:r>
            <a:endParaRPr lang="en-US" sz="4000" i="1" dirty="0">
              <a:latin typeface="Arial Black" pitchFamily="34" charset="0"/>
            </a:endParaRPr>
          </a:p>
        </p:txBody>
      </p:sp>
      <p:pic>
        <p:nvPicPr>
          <p:cNvPr id="14338" name="Picture 2" descr="Image result for university of pretor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564" y="4447093"/>
            <a:ext cx="2230555" cy="1644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620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" y="246390"/>
            <a:ext cx="78643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3000" b="1" dirty="0" smtClean="0">
                <a:solidFill>
                  <a:schemeClr val="bg1"/>
                </a:solidFill>
                <a:latin typeface="Arial Black" pitchFamily="34" charset="0"/>
              </a:rPr>
              <a:t>TOURISM CHALLENGES &amp; TRENDS</a:t>
            </a:r>
            <a:endParaRPr lang="en-ZA" sz="3000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" y="894139"/>
            <a:ext cx="51194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3600" b="1" dirty="0" smtClean="0">
                <a:solidFill>
                  <a:srgbClr val="FF0000"/>
                </a:solidFill>
              </a:rPr>
              <a:t>CROSS-BORDER TOURISM</a:t>
            </a:r>
            <a:endParaRPr lang="en-ZA" sz="36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" y="2180917"/>
            <a:ext cx="34475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3600" b="1" dirty="0" smtClean="0">
                <a:solidFill>
                  <a:srgbClr val="00B050"/>
                </a:solidFill>
              </a:rPr>
              <a:t>ROUTE TOURISM</a:t>
            </a:r>
            <a:endParaRPr lang="en-ZA" sz="3600" b="1" dirty="0">
              <a:solidFill>
                <a:srgbClr val="00B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" y="3600645"/>
            <a:ext cx="33125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3600" b="1" dirty="0" smtClean="0">
                <a:solidFill>
                  <a:schemeClr val="bg1"/>
                </a:solidFill>
              </a:rPr>
              <a:t>NICHE TOURISM</a:t>
            </a:r>
            <a:endParaRPr lang="en-ZA" sz="36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37956" y="5254009"/>
            <a:ext cx="34958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36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Need for renewal</a:t>
            </a:r>
            <a:endParaRPr lang="en-ZA" sz="3600" b="1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7891" y="1454792"/>
            <a:ext cx="89461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2200" b="1" dirty="0">
                <a:solidFill>
                  <a:srgbClr val="FF0000"/>
                </a:solidFill>
              </a:rPr>
              <a:t>movement of tourists across the borders of a country under the guidance of a qualified tourist guide</a:t>
            </a:r>
          </a:p>
        </p:txBody>
      </p:sp>
      <p:sp>
        <p:nvSpPr>
          <p:cNvPr id="5" name="Rectangle 4"/>
          <p:cNvSpPr/>
          <p:nvPr/>
        </p:nvSpPr>
        <p:spPr>
          <a:xfrm>
            <a:off x="197890" y="2782669"/>
            <a:ext cx="883692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2200" b="1" dirty="0">
                <a:solidFill>
                  <a:srgbClr val="00B050"/>
                </a:solidFill>
              </a:rPr>
              <a:t>linking together of a series of tourism </a:t>
            </a:r>
            <a:r>
              <a:rPr lang="en-ZA" sz="2200" b="1" dirty="0" smtClean="0">
                <a:solidFill>
                  <a:srgbClr val="00B050"/>
                </a:solidFill>
              </a:rPr>
              <a:t>attractions  </a:t>
            </a:r>
            <a:r>
              <a:rPr lang="en-ZA" sz="2200" b="1" dirty="0">
                <a:solidFill>
                  <a:srgbClr val="00B050"/>
                </a:solidFill>
              </a:rPr>
              <a:t>under a unified theme to promote entrepreneurial opportunities among the </a:t>
            </a:r>
            <a:r>
              <a:rPr lang="en-ZA" sz="2200" b="1" dirty="0" smtClean="0">
                <a:solidFill>
                  <a:srgbClr val="00B050"/>
                </a:solidFill>
              </a:rPr>
              <a:t>local communities </a:t>
            </a:r>
            <a:endParaRPr lang="en-ZA" sz="2200" b="1" dirty="0">
              <a:solidFill>
                <a:srgbClr val="00B05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099" y="4220734"/>
            <a:ext cx="899671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2200" b="1" dirty="0">
                <a:solidFill>
                  <a:schemeClr val="bg1"/>
                </a:solidFill>
              </a:rPr>
              <a:t>specific tourism product which is custom-made to </a:t>
            </a:r>
            <a:r>
              <a:rPr lang="en-ZA" sz="2200" b="1" dirty="0" smtClean="0">
                <a:solidFill>
                  <a:schemeClr val="bg1"/>
                </a:solidFill>
              </a:rPr>
              <a:t>   </a:t>
            </a:r>
            <a:r>
              <a:rPr lang="en-ZA" sz="2200" b="1" dirty="0" smtClean="0"/>
              <a:t>meet </a:t>
            </a:r>
            <a:r>
              <a:rPr lang="en-ZA" sz="2200" b="1" dirty="0"/>
              <a:t>the needs and </a:t>
            </a:r>
            <a:r>
              <a:rPr lang="en-ZA" sz="2200" b="1" dirty="0">
                <a:solidFill>
                  <a:schemeClr val="bg1"/>
                </a:solidFill>
              </a:rPr>
              <a:t>demands of a particular audience/market segment </a:t>
            </a:r>
            <a:r>
              <a:rPr lang="en-ZA" sz="2200" b="1" dirty="0" smtClean="0">
                <a:solidFill>
                  <a:schemeClr val="bg1"/>
                </a:solidFill>
              </a:rPr>
              <a:t> </a:t>
            </a:r>
            <a:r>
              <a:rPr lang="en-ZA" sz="2200" b="1" dirty="0" smtClean="0"/>
              <a:t>group </a:t>
            </a:r>
            <a:r>
              <a:rPr lang="en-ZA" sz="2200" b="1" dirty="0"/>
              <a:t>of tourists</a:t>
            </a:r>
          </a:p>
        </p:txBody>
      </p:sp>
    </p:spTree>
    <p:extLst>
      <p:ext uri="{BB962C8B-B14F-4D97-AF65-F5344CB8AC3E}">
        <p14:creationId xmlns:p14="http://schemas.microsoft.com/office/powerpoint/2010/main" val="422108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0" grpId="0"/>
      <p:bldP spid="13" grpId="0"/>
      <p:bldP spid="2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7318" y="4689227"/>
            <a:ext cx="1456682" cy="21687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7578" y="0"/>
            <a:ext cx="1735544" cy="17355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3799" y="1794507"/>
            <a:ext cx="2034123" cy="10968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9619" y="2963949"/>
            <a:ext cx="1811246" cy="155036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6279502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2800" b="1" dirty="0" smtClean="0">
                <a:solidFill>
                  <a:schemeClr val="bg1"/>
                </a:solidFill>
              </a:rPr>
              <a:t> </a:t>
            </a:r>
            <a:r>
              <a:rPr lang="en-ZA" sz="3600" b="1" dirty="0" smtClean="0">
                <a:solidFill>
                  <a:srgbClr val="FF0000"/>
                </a:solidFill>
              </a:rPr>
              <a:t>Tourism Benefits in Africa</a:t>
            </a:r>
          </a:p>
          <a:p>
            <a:endParaRPr lang="en-ZA" sz="2800" b="1" dirty="0" smtClean="0">
              <a:solidFill>
                <a:srgbClr val="FF0000"/>
              </a:solidFill>
            </a:endParaRPr>
          </a:p>
          <a:p>
            <a:endParaRPr lang="en-ZA" sz="100" dirty="0" smtClean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n-ZA" sz="2800" b="1" dirty="0" smtClean="0">
                <a:solidFill>
                  <a:schemeClr val="bg1"/>
                </a:solidFill>
              </a:rPr>
              <a:t>A </a:t>
            </a:r>
            <a:r>
              <a:rPr lang="en-ZA" sz="2800" b="1" u="sng" dirty="0" smtClean="0">
                <a:solidFill>
                  <a:schemeClr val="bg1"/>
                </a:solidFill>
              </a:rPr>
              <a:t>powerful vehicle </a:t>
            </a:r>
            <a:r>
              <a:rPr lang="en-ZA" sz="2800" b="1" dirty="0" smtClean="0">
                <a:solidFill>
                  <a:schemeClr val="bg1"/>
                </a:solidFill>
              </a:rPr>
              <a:t>for economic growth and job creation</a:t>
            </a:r>
          </a:p>
          <a:p>
            <a:pPr marL="285750" indent="-285750">
              <a:buFontTx/>
              <a:buChar char="-"/>
            </a:pPr>
            <a:endParaRPr lang="en-ZA" sz="700" dirty="0" smtClean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endParaRPr lang="en-ZA" sz="600" dirty="0" smtClean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endParaRPr lang="en-ZA" sz="600" b="1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n-ZA" sz="2800" b="1" dirty="0" smtClean="0">
                <a:solidFill>
                  <a:schemeClr val="bg1"/>
                </a:solidFill>
              </a:rPr>
              <a:t>Tourism </a:t>
            </a:r>
            <a:r>
              <a:rPr lang="en-ZA" sz="2800" b="1" dirty="0">
                <a:solidFill>
                  <a:schemeClr val="bg1"/>
                </a:solidFill>
              </a:rPr>
              <a:t>is growing faster in the world’s </a:t>
            </a:r>
            <a:r>
              <a:rPr lang="en-ZA" sz="2800" b="1" u="sng" dirty="0">
                <a:solidFill>
                  <a:schemeClr val="bg1"/>
                </a:solidFill>
              </a:rPr>
              <a:t>emerging and developing regions </a:t>
            </a:r>
            <a:r>
              <a:rPr lang="en-ZA" sz="2800" b="1" dirty="0">
                <a:solidFill>
                  <a:schemeClr val="bg1"/>
                </a:solidFill>
              </a:rPr>
              <a:t>than in the rest of the world </a:t>
            </a:r>
            <a:endParaRPr lang="en-ZA" sz="2800" b="1" dirty="0" smtClean="0">
              <a:solidFill>
                <a:schemeClr val="bg1"/>
              </a:solidFill>
            </a:endParaRPr>
          </a:p>
          <a:p>
            <a:endParaRPr lang="en-ZA" sz="2800" b="1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endParaRPr lang="en-ZA" sz="600" dirty="0" smtClean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n-ZA" sz="2800" b="1" dirty="0" smtClean="0">
                <a:solidFill>
                  <a:schemeClr val="bg1"/>
                </a:solidFill>
              </a:rPr>
              <a:t>Potential </a:t>
            </a:r>
            <a:r>
              <a:rPr lang="en-ZA" sz="2800" b="1" dirty="0">
                <a:solidFill>
                  <a:schemeClr val="bg1"/>
                </a:solidFill>
              </a:rPr>
              <a:t>of tourism has not been fully recognized as </a:t>
            </a:r>
            <a:r>
              <a:rPr lang="en-ZA" sz="2800" b="1" u="sng" dirty="0">
                <a:solidFill>
                  <a:schemeClr val="bg1"/>
                </a:solidFill>
              </a:rPr>
              <a:t>a vital source of economic and development power</a:t>
            </a:r>
            <a:r>
              <a:rPr lang="en-ZA" sz="2800" b="1" dirty="0">
                <a:solidFill>
                  <a:schemeClr val="bg1"/>
                </a:solidFill>
              </a:rPr>
              <a:t> that can </a:t>
            </a:r>
            <a:r>
              <a:rPr lang="en-ZA" sz="2800" b="1" dirty="0" smtClean="0">
                <a:solidFill>
                  <a:schemeClr val="bg1"/>
                </a:solidFill>
              </a:rPr>
              <a:t>strengthen and </a:t>
            </a:r>
            <a:r>
              <a:rPr lang="en-ZA" sz="2800" b="1" dirty="0">
                <a:solidFill>
                  <a:schemeClr val="bg1"/>
                </a:solidFill>
              </a:rPr>
              <a:t>expand the continent’s economies</a:t>
            </a:r>
            <a:r>
              <a:rPr lang="en-ZA" sz="2400" dirty="0">
                <a:solidFill>
                  <a:schemeClr val="bg1"/>
                </a:solidFill>
              </a:rPr>
              <a:t>.</a:t>
            </a:r>
          </a:p>
          <a:p>
            <a:endParaRPr lang="en-ZA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57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800" y="289580"/>
            <a:ext cx="76327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000" b="1" dirty="0" smtClean="0">
                <a:solidFill>
                  <a:schemeClr val="bg1"/>
                </a:solidFill>
                <a:latin typeface="Arial Black" pitchFamily="34" charset="0"/>
              </a:rPr>
              <a:t>CROSS-BORDER TOURISM ROUTES</a:t>
            </a:r>
            <a:endParaRPr lang="en-ZA" sz="3000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800" y="1270000"/>
            <a:ext cx="6080832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ZA" sz="2800" b="1" dirty="0" smtClean="0">
                <a:solidFill>
                  <a:schemeClr val="bg1"/>
                </a:solidFill>
              </a:rPr>
              <a:t>border regions peripheral / marginal</a:t>
            </a:r>
          </a:p>
          <a:p>
            <a:pPr marL="457200" indent="-457200">
              <a:buFont typeface="Arial" charset="0"/>
              <a:buChar char="•"/>
            </a:pPr>
            <a:endParaRPr lang="en-ZA" sz="2800" b="1" dirty="0" smtClean="0">
              <a:solidFill>
                <a:schemeClr val="bg1"/>
              </a:solidFill>
            </a:endParaRPr>
          </a:p>
          <a:p>
            <a:pPr marL="457200" indent="-457200">
              <a:buFont typeface="Arial" charset="0"/>
              <a:buChar char="•"/>
            </a:pPr>
            <a:r>
              <a:rPr lang="en-ZA" sz="2800" b="1" dirty="0" smtClean="0">
                <a:solidFill>
                  <a:schemeClr val="bg1"/>
                </a:solidFill>
              </a:rPr>
              <a:t>integration of value chains</a:t>
            </a:r>
          </a:p>
          <a:p>
            <a:pPr marL="457200" indent="-457200">
              <a:buFont typeface="Arial" charset="0"/>
              <a:buChar char="•"/>
            </a:pPr>
            <a:endParaRPr lang="en-ZA" sz="2800" b="1" dirty="0" smtClean="0">
              <a:solidFill>
                <a:schemeClr val="bg1"/>
              </a:solidFill>
            </a:endParaRPr>
          </a:p>
          <a:p>
            <a:pPr marL="457200" indent="-457200">
              <a:buFont typeface="Arial" charset="0"/>
              <a:buChar char="•"/>
            </a:pPr>
            <a:r>
              <a:rPr lang="en-ZA" sz="2800" b="1" dirty="0" smtClean="0">
                <a:solidFill>
                  <a:schemeClr val="bg1"/>
                </a:solidFill>
              </a:rPr>
              <a:t>augment foreign investment</a:t>
            </a:r>
          </a:p>
          <a:p>
            <a:pPr marL="457200" indent="-457200">
              <a:buFont typeface="Arial" charset="0"/>
              <a:buChar char="•"/>
            </a:pPr>
            <a:endParaRPr lang="en-ZA" sz="2800" b="1" dirty="0" smtClean="0">
              <a:solidFill>
                <a:schemeClr val="bg1"/>
              </a:solidFill>
            </a:endParaRPr>
          </a:p>
          <a:p>
            <a:pPr marL="457200" indent="-457200">
              <a:buFont typeface="Arial" charset="0"/>
              <a:buChar char="•"/>
            </a:pPr>
            <a:r>
              <a:rPr lang="en-ZA" sz="2800" b="1" dirty="0" smtClean="0">
                <a:solidFill>
                  <a:schemeClr val="bg1"/>
                </a:solidFill>
              </a:rPr>
              <a:t>diffuse innovations</a:t>
            </a:r>
          </a:p>
          <a:p>
            <a:pPr marL="457200" indent="-457200">
              <a:buFont typeface="Arial" charset="0"/>
              <a:buChar char="•"/>
            </a:pPr>
            <a:endParaRPr lang="en-ZA" sz="2800" b="1" dirty="0" smtClean="0">
              <a:solidFill>
                <a:schemeClr val="bg1"/>
              </a:solidFill>
            </a:endParaRPr>
          </a:p>
          <a:p>
            <a:pPr marL="457200" indent="-457200">
              <a:buFont typeface="Arial" charset="0"/>
              <a:buChar char="•"/>
            </a:pPr>
            <a:r>
              <a:rPr lang="en-ZA" sz="2800" b="1" dirty="0" smtClean="0">
                <a:solidFill>
                  <a:schemeClr val="bg1"/>
                </a:solidFill>
              </a:rPr>
              <a:t>intensify tourist flows</a:t>
            </a:r>
          </a:p>
          <a:p>
            <a:pPr marL="457200" indent="-457200">
              <a:buFont typeface="Arial" charset="0"/>
              <a:buChar char="•"/>
            </a:pPr>
            <a:endParaRPr lang="en-ZA" sz="2800" b="1" dirty="0" smtClean="0">
              <a:solidFill>
                <a:schemeClr val="bg1"/>
              </a:solidFill>
            </a:endParaRPr>
          </a:p>
          <a:p>
            <a:pPr marL="457200" indent="-457200">
              <a:buFont typeface="Arial" charset="0"/>
              <a:buChar char="•"/>
            </a:pPr>
            <a:r>
              <a:rPr lang="en-ZA" sz="2800" b="1" dirty="0" smtClean="0">
                <a:solidFill>
                  <a:schemeClr val="bg1"/>
                </a:solidFill>
              </a:rPr>
              <a:t>multiply socio-economic effects</a:t>
            </a:r>
            <a:endParaRPr lang="en-ZA" sz="28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31632" y="6152634"/>
            <a:ext cx="1913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b="1" dirty="0" smtClean="0"/>
              <a:t>(</a:t>
            </a:r>
            <a:r>
              <a:rPr lang="en-ZA" b="1" dirty="0" err="1" smtClean="0"/>
              <a:t>Stepanova</a:t>
            </a:r>
            <a:r>
              <a:rPr lang="en-ZA" b="1" dirty="0" smtClean="0"/>
              <a:t>, 2017)</a:t>
            </a:r>
            <a:endParaRPr lang="en-ZA" b="1" dirty="0"/>
          </a:p>
        </p:txBody>
      </p:sp>
    </p:spTree>
    <p:extLst>
      <p:ext uri="{BB962C8B-B14F-4D97-AF65-F5344CB8AC3E}">
        <p14:creationId xmlns:p14="http://schemas.microsoft.com/office/powerpoint/2010/main" val="2093634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5712" y="289580"/>
            <a:ext cx="41077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ZA" sz="3000" b="1" dirty="0" smtClean="0">
                <a:solidFill>
                  <a:schemeClr val="bg1"/>
                </a:solidFill>
                <a:latin typeface="Arial Black" pitchFamily="34" charset="0"/>
              </a:rPr>
              <a:t>TOURISM-SCAPES</a:t>
            </a:r>
            <a:endParaRPr lang="en-ZA" sz="3000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3427" y="1905506"/>
            <a:ext cx="539769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“A </a:t>
            </a:r>
            <a:r>
              <a:rPr lang="en-US" sz="3600" dirty="0">
                <a:solidFill>
                  <a:schemeClr val="bg1"/>
                </a:solidFill>
              </a:rPr>
              <a:t>landscape portrayed and </a:t>
            </a:r>
            <a:r>
              <a:rPr lang="en-US" sz="3600" dirty="0" err="1">
                <a:solidFill>
                  <a:schemeClr val="bg1"/>
                </a:solidFill>
              </a:rPr>
              <a:t>utilised</a:t>
            </a:r>
            <a:r>
              <a:rPr lang="en-US" sz="3600" dirty="0">
                <a:solidFill>
                  <a:schemeClr val="bg1"/>
                </a:solidFill>
              </a:rPr>
              <a:t> in a tourism context, like when a list of arbitrary tourist attractions is combined into a route based on a thematic </a:t>
            </a:r>
            <a:r>
              <a:rPr lang="en-US" sz="3600" dirty="0" smtClean="0">
                <a:solidFill>
                  <a:schemeClr val="bg1"/>
                </a:solidFill>
              </a:rPr>
              <a:t>approach”</a:t>
            </a:r>
            <a:endParaRPr lang="en-ZA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15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1719262" y="1223962"/>
            <a:ext cx="5883275" cy="4175125"/>
            <a:chOff x="726579" y="404813"/>
            <a:chExt cx="6272212" cy="4679950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579" y="404813"/>
              <a:ext cx="6272212" cy="467995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Straight Arrow Connector 4"/>
            <p:cNvCxnSpPr/>
            <p:nvPr/>
          </p:nvCxnSpPr>
          <p:spPr>
            <a:xfrm>
              <a:off x="1867289" y="3568673"/>
              <a:ext cx="617744" cy="510701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 flipV="1">
              <a:off x="3708672" y="3211003"/>
              <a:ext cx="504349" cy="71178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3552967" y="3436994"/>
              <a:ext cx="309719" cy="286491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2997844" y="3794662"/>
              <a:ext cx="429882" cy="343434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H="1">
              <a:off x="3696826" y="2641579"/>
              <a:ext cx="11847" cy="508922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2718591" y="3150502"/>
              <a:ext cx="0" cy="663735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6011863" y="3568700"/>
            <a:ext cx="2592387" cy="230822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ZA" sz="2400" b="1" dirty="0">
                <a:solidFill>
                  <a:schemeClr val="accent2">
                    <a:lumMod val="75000"/>
                  </a:schemeClr>
                </a:solidFill>
                <a:latin typeface="+mn-lt"/>
                <a:cs typeface="Arial" charset="0"/>
              </a:rPr>
              <a:t>      </a:t>
            </a:r>
            <a:r>
              <a:rPr lang="en-ZA" sz="1800" b="1" dirty="0">
                <a:solidFill>
                  <a:srgbClr val="002F87"/>
                </a:solidFill>
                <a:latin typeface="+mn-lt"/>
                <a:cs typeface="Arial" charset="0"/>
              </a:rPr>
              <a:t>Namibia</a:t>
            </a:r>
            <a:endParaRPr lang="en-ZA" sz="2400" b="1" dirty="0">
              <a:solidFill>
                <a:srgbClr val="002F87"/>
              </a:solidFill>
              <a:latin typeface="+mn-lt"/>
              <a:cs typeface="Arial" charset="0"/>
            </a:endParaRPr>
          </a:p>
          <a:p>
            <a:pPr>
              <a:defRPr/>
            </a:pPr>
            <a:r>
              <a:rPr lang="en-ZA" sz="2400" b="1" dirty="0">
                <a:solidFill>
                  <a:srgbClr val="002F87"/>
                </a:solidFill>
                <a:latin typeface="+mn-lt"/>
                <a:cs typeface="Arial" charset="0"/>
              </a:rPr>
              <a:t>      </a:t>
            </a:r>
            <a:r>
              <a:rPr lang="en-ZA" sz="1800" b="1" dirty="0">
                <a:solidFill>
                  <a:srgbClr val="002F87"/>
                </a:solidFill>
                <a:latin typeface="+mn-lt"/>
                <a:cs typeface="Arial" charset="0"/>
              </a:rPr>
              <a:t>Botswana</a:t>
            </a:r>
            <a:endParaRPr lang="en-ZA" sz="2400" b="1" dirty="0">
              <a:solidFill>
                <a:srgbClr val="002F87"/>
              </a:solidFill>
              <a:latin typeface="+mn-lt"/>
              <a:cs typeface="Arial" charset="0"/>
            </a:endParaRPr>
          </a:p>
          <a:p>
            <a:pPr>
              <a:defRPr/>
            </a:pPr>
            <a:r>
              <a:rPr lang="en-ZA" sz="2400" b="1" dirty="0">
                <a:solidFill>
                  <a:srgbClr val="002F87"/>
                </a:solidFill>
                <a:latin typeface="+mn-lt"/>
                <a:cs typeface="Arial" charset="0"/>
              </a:rPr>
              <a:t>      </a:t>
            </a:r>
            <a:r>
              <a:rPr lang="en-ZA" sz="1800" b="1" dirty="0">
                <a:solidFill>
                  <a:srgbClr val="002F87"/>
                </a:solidFill>
                <a:latin typeface="+mn-lt"/>
                <a:cs typeface="Arial" charset="0"/>
              </a:rPr>
              <a:t>Zimbabwe</a:t>
            </a:r>
            <a:endParaRPr lang="en-ZA" sz="2400" b="1" dirty="0">
              <a:solidFill>
                <a:srgbClr val="002F87"/>
              </a:solidFill>
              <a:latin typeface="+mn-lt"/>
              <a:cs typeface="Arial" charset="0"/>
            </a:endParaRPr>
          </a:p>
          <a:p>
            <a:pPr>
              <a:defRPr/>
            </a:pPr>
            <a:r>
              <a:rPr lang="en-ZA" sz="2400" b="1" dirty="0">
                <a:solidFill>
                  <a:srgbClr val="002F87"/>
                </a:solidFill>
                <a:latin typeface="+mn-lt"/>
                <a:cs typeface="Arial" charset="0"/>
              </a:rPr>
              <a:t>      </a:t>
            </a:r>
            <a:r>
              <a:rPr lang="en-ZA" sz="1800" b="1" dirty="0">
                <a:solidFill>
                  <a:srgbClr val="002F87"/>
                </a:solidFill>
                <a:latin typeface="+mn-lt"/>
                <a:cs typeface="Arial" charset="0"/>
              </a:rPr>
              <a:t>Mozambique</a:t>
            </a:r>
            <a:endParaRPr lang="en-ZA" sz="2400" b="1" dirty="0">
              <a:solidFill>
                <a:srgbClr val="002F87"/>
              </a:solidFill>
              <a:latin typeface="+mn-lt"/>
              <a:cs typeface="Arial" charset="0"/>
            </a:endParaRPr>
          </a:p>
          <a:p>
            <a:pPr>
              <a:defRPr/>
            </a:pPr>
            <a:r>
              <a:rPr lang="en-ZA" sz="2400" b="1" dirty="0">
                <a:solidFill>
                  <a:srgbClr val="002F87"/>
                </a:solidFill>
                <a:latin typeface="+mn-lt"/>
                <a:cs typeface="Arial" charset="0"/>
              </a:rPr>
              <a:t>      </a:t>
            </a:r>
            <a:r>
              <a:rPr lang="en-ZA" sz="1800" b="1" dirty="0">
                <a:solidFill>
                  <a:srgbClr val="002F87"/>
                </a:solidFill>
                <a:latin typeface="+mn-lt"/>
                <a:cs typeface="Arial" charset="0"/>
              </a:rPr>
              <a:t>Swaziland</a:t>
            </a:r>
            <a:endParaRPr lang="en-ZA" sz="2400" b="1" dirty="0">
              <a:solidFill>
                <a:srgbClr val="002F87"/>
              </a:solidFill>
              <a:latin typeface="+mn-lt"/>
              <a:cs typeface="Arial" charset="0"/>
            </a:endParaRPr>
          </a:p>
          <a:p>
            <a:pPr>
              <a:defRPr/>
            </a:pPr>
            <a:r>
              <a:rPr lang="en-ZA" sz="2400" b="1" dirty="0">
                <a:solidFill>
                  <a:srgbClr val="002F87"/>
                </a:solidFill>
                <a:latin typeface="+mn-lt"/>
                <a:cs typeface="Arial" charset="0"/>
              </a:rPr>
              <a:t>      </a:t>
            </a:r>
            <a:r>
              <a:rPr lang="en-ZA" sz="1800" b="1" dirty="0">
                <a:solidFill>
                  <a:srgbClr val="002F87"/>
                </a:solidFill>
                <a:latin typeface="+mn-lt"/>
                <a:cs typeface="Arial" charset="0"/>
              </a:rPr>
              <a:t>Lesotho</a:t>
            </a:r>
            <a:endParaRPr lang="en-ZA" sz="2400" b="1" dirty="0">
              <a:solidFill>
                <a:srgbClr val="002F87"/>
              </a:solidFill>
              <a:latin typeface="+mn-lt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39232" y="289580"/>
            <a:ext cx="41077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ZA" sz="3000" b="1" dirty="0" smtClean="0">
                <a:solidFill>
                  <a:schemeClr val="bg1"/>
                </a:solidFill>
                <a:latin typeface="Arial Black" pitchFamily="34" charset="0"/>
              </a:rPr>
              <a:t>SOUTHERN SADC</a:t>
            </a:r>
            <a:endParaRPr lang="en-ZA" sz="3000" b="1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72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Seminar Document" ma:contentTypeID="0x0101002FB3B7F63E47E640ADD96B9B438D7913003928CA5547492A41A587E79780AF418F" ma:contentTypeVersion="14" ma:contentTypeDescription="" ma:contentTypeScope="" ma:versionID="bd4043a51bc26d5750389d20a0711887">
  <xsd:schema xmlns:xsd="http://www.w3.org/2001/XMLSchema" xmlns:xs="http://www.w3.org/2001/XMLSchema" xmlns:p="http://schemas.microsoft.com/office/2006/metadata/properties" xmlns:ns2="c209e311-10e2-42ba-a66c-0984c872cd2d" xmlns:ns3="a58690a8-feff-4c4c-90ef-0207983e17a2" xmlns:ns4="ea5c4563-6859-4613-bb7d-01bad11ac3bb" targetNamespace="http://schemas.microsoft.com/office/2006/metadata/properties" ma:root="true" ma:fieldsID="6264f27b4f68c79f320398d0f9803b64" ns2:_="" ns3:_="" ns4:_="">
    <xsd:import namespace="c209e311-10e2-42ba-a66c-0984c872cd2d"/>
    <xsd:import namespace="a58690a8-feff-4c4c-90ef-0207983e17a2"/>
    <xsd:import namespace="ea5c4563-6859-4613-bb7d-01bad11ac3bb"/>
    <xsd:element name="properties">
      <xsd:complexType>
        <xsd:sequence>
          <xsd:element name="documentManagement">
            <xsd:complexType>
              <xsd:all>
                <xsd:element ref="ns2:Authors" minOccurs="0"/>
                <xsd:element ref="ns2:Year" minOccurs="0"/>
                <xsd:element ref="ns3:SeminarDocType" minOccurs="0"/>
                <xsd:element ref="ns2:Institution" minOccurs="0"/>
                <xsd:element ref="ns3:Institution2" minOccurs="0"/>
                <xsd:element ref="ns3:Related_x0020_1" minOccurs="0"/>
                <xsd:element ref="ns4:RelatedType1" minOccurs="0"/>
                <xsd:element ref="ns3:Related2" minOccurs="0"/>
                <xsd:element ref="ns4:RelatedType2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09e311-10e2-42ba-a66c-0984c872cd2d" elementFormDefault="qualified">
    <xsd:import namespace="http://schemas.microsoft.com/office/2006/documentManagement/types"/>
    <xsd:import namespace="http://schemas.microsoft.com/office/infopath/2007/PartnerControls"/>
    <xsd:element name="Authors" ma:index="2" nillable="true" ma:displayName="Authors" ma:description="One author per line." ma:internalName="Authors">
      <xsd:simpleType>
        <xsd:restriction base="dms:Note"/>
      </xsd:simpleType>
    </xsd:element>
    <xsd:element name="Year" ma:index="3" nillable="true" ma:displayName="Year" ma:internalName="Year">
      <xsd:simpleType>
        <xsd:restriction base="dms:Number">
          <xsd:maxInclusive value="2100"/>
          <xsd:minInclusive value="1900"/>
        </xsd:restriction>
      </xsd:simpleType>
    </xsd:element>
    <xsd:element name="Institution" ma:index="5" nillable="true" ma:displayName="Institution" ma:internalName="Institution">
      <xsd:simpleType>
        <xsd:restriction base="dms:Text">
          <xsd:maxLength value="255"/>
        </xsd:restriction>
      </xsd:simpleType>
    </xsd:element>
    <xsd:element name="_dlc_DocId" ma:index="17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8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9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8690a8-feff-4c4c-90ef-0207983e17a2" elementFormDefault="qualified">
    <xsd:import namespace="http://schemas.microsoft.com/office/2006/documentManagement/types"/>
    <xsd:import namespace="http://schemas.microsoft.com/office/infopath/2007/PartnerControls"/>
    <xsd:element name="SeminarDocType" ma:index="4" nillable="true" ma:displayName="Seminar Document Type" ma:internalName="SeminarDocType">
      <xsd:simpleType>
        <xsd:restriction base="dms:Choice">
          <xsd:enumeration value="Conference / Workshop Presentation"/>
          <xsd:enumeration value="Poster Exhibition"/>
          <xsd:enumeration value="Seminar Booklet"/>
          <xsd:enumeration value="Seminar Presentation"/>
        </xsd:restriction>
      </xsd:simpleType>
    </xsd:element>
    <xsd:element name="Institution2" ma:index="6" nillable="true" ma:displayName="Institution2" ma:internalName="Institution2">
      <xsd:simpleType>
        <xsd:restriction base="dms:Text">
          <xsd:maxLength value="255"/>
        </xsd:restriction>
      </xsd:simpleType>
    </xsd:element>
    <xsd:element name="Related_x0020_1" ma:index="7" nillable="true" ma:displayName="Related 1" ma:format="Hyperlink" ma:internalName="Related_x0020_1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Related2" ma:index="9" nillable="true" ma:displayName="Related 2" ma:format="Hyperlink" ma:internalName="Related2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5c4563-6859-4613-bb7d-01bad11ac3bb" elementFormDefault="qualified">
    <xsd:import namespace="http://schemas.microsoft.com/office/2006/documentManagement/types"/>
    <xsd:import namespace="http://schemas.microsoft.com/office/infopath/2007/PartnerControls"/>
    <xsd:element name="RelatedType1" ma:index="8" nillable="true" ma:displayName="Related Type 1" ma:format="Dropdown" ma:internalName="RelatedType1">
      <xsd:simpleType>
        <xsd:restriction base="dms:Choice">
          <xsd:enumeration value="Dissertation"/>
          <xsd:enumeration value="Journal Article"/>
          <xsd:enumeration value="Poster Exhibition"/>
          <xsd:enumeration value="Presentation"/>
          <xsd:enumeration value="Research Report"/>
          <xsd:enumeration value="Model / Framework"/>
          <xsd:enumeration value="Theses"/>
        </xsd:restriction>
      </xsd:simpleType>
    </xsd:element>
    <xsd:element name="RelatedType2" ma:index="10" nillable="true" ma:displayName="Related Type 2" ma:format="Dropdown" ma:internalName="RelatedType2">
      <xsd:simpleType>
        <xsd:restriction base="dms:Choice">
          <xsd:enumeration value="Dissertation"/>
          <xsd:enumeration value="Journal Article"/>
          <xsd:enumeration value="Poster Exhibition"/>
          <xsd:enumeration value="Presentation"/>
          <xsd:enumeration value="Research Report"/>
          <xsd:enumeration value="Model / Framework"/>
          <xsd:enumeration value="Theses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1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c209e311-10e2-42ba-a66c-0984c872cd2d">N4FUYHAX2DSF-2092969366-61</_dlc_DocId>
    <_dlc_DocIdUrl xmlns="c209e311-10e2-42ba-a66c-0984c872cd2d">
      <Url>https://tkp.tourism.gov.za/ResearchRepo/_layouts/15/DocIdRedir.aspx?ID=N4FUYHAX2DSF-2092969366-61</Url>
      <Description>N4FUYHAX2DSF-2092969366-61</Description>
    </_dlc_DocIdUrl>
    <Related_x0020_1 xmlns="a58690a8-feff-4c4c-90ef-0207983e17a2">
      <Url>https://tkp.tourism.gov.za/ResearchRepo/Shared%20Documents/Cross%20Border%20Themed%20Tourism%20Routes.pdf?csf=1&amp;e=BupqvT</Url>
      <Description>https://tkp.tourism.gov.za/ResearchRepo/Shared%20Documents/Cross%20Border%20Themed%20Tourism%20Routes.pdf?csf=1&amp;e=BupqvT</Description>
    </Related_x0020_1>
    <Authors xmlns="c209e311-10e2-42ba-a66c-0984c872cd2d" xsi:nil="true"/>
    <Institution2 xmlns="a58690a8-feff-4c4c-90ef-0207983e17a2" xsi:nil="true"/>
    <SeminarDocType xmlns="a58690a8-feff-4c4c-90ef-0207983e17a2">Seminar Presentation</SeminarDocType>
    <Year xmlns="c209e311-10e2-42ba-a66c-0984c872cd2d">2019</Year>
    <Institution xmlns="c209e311-10e2-42ba-a66c-0984c872cd2d">University of Pretoria</Institution>
    <Related2 xmlns="a58690a8-feff-4c4c-90ef-0207983e17a2">
      <Url xsi:nil="true"/>
      <Description xsi:nil="true"/>
    </Related2>
    <RelatedType2 xmlns="ea5c4563-6859-4613-bb7d-01bad11ac3bb" xsi:nil="true"/>
    <RelatedType1 xmlns="ea5c4563-6859-4613-bb7d-01bad11ac3bb">Research Report</RelatedType1>
  </documentManagement>
</p:properties>
</file>

<file path=customXml/itemProps1.xml><?xml version="1.0" encoding="utf-8"?>
<ds:datastoreItem xmlns:ds="http://schemas.openxmlformats.org/officeDocument/2006/customXml" ds:itemID="{9AFFA97E-D818-4AC1-9FBF-BEB22F59CC33}"/>
</file>

<file path=customXml/itemProps2.xml><?xml version="1.0" encoding="utf-8"?>
<ds:datastoreItem xmlns:ds="http://schemas.openxmlformats.org/officeDocument/2006/customXml" ds:itemID="{88C16F46-FAAD-465E-8DB2-7745ECA117B6}"/>
</file>

<file path=customXml/itemProps3.xml><?xml version="1.0" encoding="utf-8"?>
<ds:datastoreItem xmlns:ds="http://schemas.openxmlformats.org/officeDocument/2006/customXml" ds:itemID="{B1ED334B-535E-4BFF-A49B-5A95BCB096F6}"/>
</file>

<file path=customXml/itemProps4.xml><?xml version="1.0" encoding="utf-8"?>
<ds:datastoreItem xmlns:ds="http://schemas.openxmlformats.org/officeDocument/2006/customXml" ds:itemID="{F8306976-AB81-4C81-B5F0-BBB58561D94B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1247</Words>
  <Application>Microsoft Office PowerPoint</Application>
  <PresentationFormat>On-screen Show (4:3)</PresentationFormat>
  <Paragraphs>249</Paragraphs>
  <Slides>44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0" baseType="lpstr">
      <vt:lpstr>Arial</vt:lpstr>
      <vt:lpstr>Arial Black</vt:lpstr>
      <vt:lpstr>Calibri</vt:lpstr>
      <vt:lpstr>Copperplate Gothic Bold</vt:lpstr>
      <vt:lpstr>Times New Roman</vt:lpstr>
      <vt:lpstr>Office Theme</vt:lpstr>
      <vt:lpstr>Cross-Border Themed Tourism Routes in the southern African region: practice and potential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Cross-Border Themed Tourism Routes in the southern African region: Practice and Potential</dc:title>
  <dc:creator>Alex</dc:creator>
  <cp:lastModifiedBy>Reviewer</cp:lastModifiedBy>
  <cp:revision>465</cp:revision>
  <cp:lastPrinted>2017-09-25T09:36:01Z</cp:lastPrinted>
  <dcterms:created xsi:type="dcterms:W3CDTF">2014-04-24T12:24:18Z</dcterms:created>
  <dcterms:modified xsi:type="dcterms:W3CDTF">2022-01-26T13:50:12Z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0x0101002FB3B7F63E47E640ADD96B9B438D7913003928CA5547492A41A587E79780AF418F</vt:lpwstr>
  </property>
  <property fmtid="{D5CDD505-2E9C-101B-9397-08002B2CF9AE}" pid="3" name="_dlc_DocIdItemGuid">
    <vt:lpwstr>79b4d471-7c00-4eee-b03c-002ec679a244</vt:lpwstr>
  </property>
</Properties>
</file>